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62"/>
  </p:notesMasterIdLst>
  <p:sldIdLst>
    <p:sldId id="256" r:id="rId2"/>
    <p:sldId id="257" r:id="rId3"/>
    <p:sldId id="258" r:id="rId4"/>
    <p:sldId id="260" r:id="rId5"/>
    <p:sldId id="259" r:id="rId6"/>
    <p:sldId id="261" r:id="rId7"/>
    <p:sldId id="262" r:id="rId8"/>
    <p:sldId id="263" r:id="rId9"/>
    <p:sldId id="298" r:id="rId10"/>
    <p:sldId id="285" r:id="rId11"/>
    <p:sldId id="271" r:id="rId12"/>
    <p:sldId id="272" r:id="rId13"/>
    <p:sldId id="273" r:id="rId14"/>
    <p:sldId id="282" r:id="rId15"/>
    <p:sldId id="281" r:id="rId16"/>
    <p:sldId id="268" r:id="rId17"/>
    <p:sldId id="269" r:id="rId18"/>
    <p:sldId id="270" r:id="rId19"/>
    <p:sldId id="315" r:id="rId20"/>
    <p:sldId id="295" r:id="rId21"/>
    <p:sldId id="266" r:id="rId22"/>
    <p:sldId id="267" r:id="rId23"/>
    <p:sldId id="274" r:id="rId24"/>
    <p:sldId id="275" r:id="rId25"/>
    <p:sldId id="276" r:id="rId26"/>
    <p:sldId id="277" r:id="rId27"/>
    <p:sldId id="278" r:id="rId28"/>
    <p:sldId id="279" r:id="rId29"/>
    <p:sldId id="280" r:id="rId30"/>
    <p:sldId id="317" r:id="rId31"/>
    <p:sldId id="265" r:id="rId32"/>
    <p:sldId id="264" r:id="rId33"/>
    <p:sldId id="283" r:id="rId34"/>
    <p:sldId id="284" r:id="rId35"/>
    <p:sldId id="299" r:id="rId36"/>
    <p:sldId id="286" r:id="rId37"/>
    <p:sldId id="289" r:id="rId38"/>
    <p:sldId id="287" r:id="rId39"/>
    <p:sldId id="290" r:id="rId40"/>
    <p:sldId id="301" r:id="rId41"/>
    <p:sldId id="302" r:id="rId42"/>
    <p:sldId id="304" r:id="rId43"/>
    <p:sldId id="305" r:id="rId44"/>
    <p:sldId id="291" r:id="rId45"/>
    <p:sldId id="297" r:id="rId46"/>
    <p:sldId id="293" r:id="rId47"/>
    <p:sldId id="313" r:id="rId48"/>
    <p:sldId id="314" r:id="rId49"/>
    <p:sldId id="292" r:id="rId50"/>
    <p:sldId id="296" r:id="rId51"/>
    <p:sldId id="316" r:id="rId52"/>
    <p:sldId id="303" r:id="rId53"/>
    <p:sldId id="306" r:id="rId54"/>
    <p:sldId id="307" r:id="rId55"/>
    <p:sldId id="308" r:id="rId56"/>
    <p:sldId id="309" r:id="rId57"/>
    <p:sldId id="310" r:id="rId58"/>
    <p:sldId id="311" r:id="rId59"/>
    <p:sldId id="312" r:id="rId60"/>
    <p:sldId id="294" r:id="rId6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46" autoAdjust="0"/>
    <p:restoredTop sz="93816" autoAdjust="0"/>
  </p:normalViewPr>
  <p:slideViewPr>
    <p:cSldViewPr>
      <p:cViewPr varScale="1">
        <p:scale>
          <a:sx n="64" d="100"/>
          <a:sy n="64" d="100"/>
        </p:scale>
        <p:origin x="-1464" y="-108"/>
      </p:cViewPr>
      <p:guideLst>
        <p:guide orient="horz" pos="2160"/>
        <p:guide pos="2880"/>
      </p:guideLst>
    </p:cSldViewPr>
  </p:slideViewPr>
  <p:outlineViewPr>
    <p:cViewPr>
      <p:scale>
        <a:sx n="33" d="100"/>
        <a:sy n="33" d="100"/>
      </p:scale>
      <p:origin x="42" y="4998"/>
    </p:cViewPr>
  </p:outlineViewPr>
  <p:notesTextViewPr>
    <p:cViewPr>
      <p:scale>
        <a:sx n="100" d="100"/>
        <a:sy n="100" d="100"/>
      </p:scale>
      <p:origin x="0" y="0"/>
    </p:cViewPr>
  </p:notesTextViewPr>
  <p:notesViewPr>
    <p:cSldViewPr>
      <p:cViewPr varScale="1">
        <p:scale>
          <a:sx n="56" d="100"/>
          <a:sy n="56" d="100"/>
        </p:scale>
        <p:origin x="-2616" y="-96"/>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14A94FC-CBF3-4550-A0BA-0C221DEAF4FB}" type="datetimeFigureOut">
              <a:rPr lang="en-US" smtClean="0"/>
              <a:pPr/>
              <a:t>12/4/2017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r>
              <a:rPr lang="en-US" dirty="0" err="1" smtClean="0"/>
              <a:t>zzzzzz</a:t>
            </a:r>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34C40BE-0DAC-4174-A459-9C5EB37B10EE}"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34C40BE-0DAC-4174-A459-9C5EB37B10EE}"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34C40BE-0DAC-4174-A459-9C5EB37B10EE}" type="slidenum">
              <a:rPr lang="en-US" smtClean="0"/>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34C40BE-0DAC-4174-A459-9C5EB37B10EE}" type="slidenum">
              <a:rPr lang="en-US" smtClean="0"/>
              <a:pPr/>
              <a:t>7</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34C40BE-0DAC-4174-A459-9C5EB37B10EE}" type="slidenum">
              <a:rPr lang="en-US" smtClean="0"/>
              <a:pPr/>
              <a:t>8</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34C40BE-0DAC-4174-A459-9C5EB37B10EE}"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8" name="Rectangle 7"/>
          <p:cNvSpPr/>
          <p:nvPr/>
        </p:nvSpPr>
        <p:spPr>
          <a:xfrm flipH="1">
            <a:off x="2667000" y="0"/>
            <a:ext cx="6477000" cy="6858000"/>
          </a:xfrm>
          <a:prstGeom prst="rect">
            <a:avLst/>
          </a:prstGeom>
          <a:blipFill>
            <a:blip r:embed="rId2"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Straight Connector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Title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n-US" smtClean="0"/>
              <a:t>Click to edit Master title style</a:t>
            </a:r>
            <a:endParaRPr kumimoji="0" lang="en-US"/>
          </a:p>
        </p:txBody>
      </p:sp>
      <p:sp>
        <p:nvSpPr>
          <p:cNvPr id="25" name="Subtitle 24"/>
          <p:cNvSpPr>
            <a:spLocks noGrp="1"/>
          </p:cNvSpPr>
          <p:nvPr>
            <p:ph type="subTitle" idx="1"/>
          </p:nvPr>
        </p:nvSpPr>
        <p:spPr>
          <a:xfrm>
            <a:off x="3354441" y="3539865"/>
            <a:ext cx="5114779"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31" name="Date Placeholder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4E67E332-7C5D-4885-87BE-FD3EF495CD82}" type="datetimeFigureOut">
              <a:rPr lang="en-US" smtClean="0"/>
              <a:pPr/>
              <a:t>12/4/2017</a:t>
            </a:fld>
            <a:endParaRPr lang="en-US"/>
          </a:p>
        </p:txBody>
      </p:sp>
      <p:sp>
        <p:nvSpPr>
          <p:cNvPr id="18" name="Footer Placeholder 17"/>
          <p:cNvSpPr>
            <a:spLocks noGrp="1"/>
          </p:cNvSpPr>
          <p:nvPr>
            <p:ph type="ftr" sz="quarter" idx="11"/>
          </p:nvPr>
        </p:nvSpPr>
        <p:spPr>
          <a:xfrm>
            <a:off x="2819400" y="6557946"/>
            <a:ext cx="2927723" cy="228600"/>
          </a:xfrm>
        </p:spPr>
        <p:txBody>
          <a:bodyPr/>
          <a:lstStyle>
            <a:lvl1pPr>
              <a:defRPr lang="en-US" dirty="0">
                <a:solidFill>
                  <a:srgbClr val="FFFFFF"/>
                </a:solidFill>
              </a:defRPr>
            </a:lvl1pPr>
            <a:extLst/>
          </a:lstStyle>
          <a:p>
            <a:endParaRPr lang="en-US"/>
          </a:p>
        </p:txBody>
      </p:sp>
      <p:sp>
        <p:nvSpPr>
          <p:cNvPr id="29" name="Slide Number Placeholder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A3A8F763-A2B1-45CD-8FEB-27116C8C4F41}"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E67E332-7C5D-4885-87BE-FD3EF495CD82}" type="datetimeFigureOut">
              <a:rPr lang="en-US" smtClean="0"/>
              <a:pPr/>
              <a:t>12/4/2017</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A3A8F763-A2B1-45CD-8FEB-27116C8C4F4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6"/>
            <a:ext cx="1524000" cy="5851525"/>
          </a:xfrm>
        </p:spPr>
        <p:txBody>
          <a:bodyPr vert="eaVert" ancho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3"/>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242816" y="6557946"/>
            <a:ext cx="2002464" cy="226902"/>
          </a:xfrm>
        </p:spPr>
        <p:txBody>
          <a:bodyPr/>
          <a:lstStyle>
            <a:extLst/>
          </a:lstStyle>
          <a:p>
            <a:fld id="{4E67E332-7C5D-4885-87BE-FD3EF495CD82}" type="datetimeFigureOut">
              <a:rPr lang="en-US" smtClean="0"/>
              <a:pPr/>
              <a:t>12/4/2017</a:t>
            </a:fld>
            <a:endParaRPr lang="en-US"/>
          </a:p>
        </p:txBody>
      </p:sp>
      <p:sp>
        <p:nvSpPr>
          <p:cNvPr id="5" name="Footer Placeholder 4"/>
          <p:cNvSpPr>
            <a:spLocks noGrp="1"/>
          </p:cNvSpPr>
          <p:nvPr>
            <p:ph type="ftr" sz="quarter" idx="11"/>
          </p:nvPr>
        </p:nvSpPr>
        <p:spPr>
          <a:xfrm>
            <a:off x="457200" y="6556248"/>
            <a:ext cx="3657600" cy="228600"/>
          </a:xfrm>
        </p:spPr>
        <p:txBody>
          <a:bodyPr/>
          <a:lstStyle>
            <a:extLst/>
          </a:lstStyle>
          <a:p>
            <a:endParaRPr lang="en-US"/>
          </a:p>
        </p:txBody>
      </p:sp>
      <p:sp>
        <p:nvSpPr>
          <p:cNvPr id="6" name="Slide Number Placeholder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A3A8F763-A2B1-45CD-8FEB-27116C8C4F4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4" name="Date Placeholder 3"/>
          <p:cNvSpPr>
            <a:spLocks noGrp="1"/>
          </p:cNvSpPr>
          <p:nvPr>
            <p:ph type="dt" sz="half" idx="10"/>
          </p:nvPr>
        </p:nvSpPr>
        <p:spPr/>
        <p:txBody>
          <a:bodyPr/>
          <a:lstStyle>
            <a:extLst/>
          </a:lstStyle>
          <a:p>
            <a:fld id="{4E67E332-7C5D-4885-87BE-FD3EF495CD82}" type="datetimeFigureOut">
              <a:rPr lang="en-US" smtClean="0"/>
              <a:pPr/>
              <a:t>12/4/2017</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A3A8F763-A2B1-45CD-8FEB-27116C8C4F4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8"/>
            <a:ext cx="6255488" cy="1362075"/>
          </a:xfrm>
        </p:spPr>
        <p:txBody>
          <a:bodyPr tIns="0" anchor="t"/>
          <a:lstStyle>
            <a:lvl1pPr algn="r">
              <a:buNone/>
              <a:defRPr sz="42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1066800" y="1905001"/>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4724239" y="6556810"/>
            <a:ext cx="2002464" cy="226902"/>
          </a:xfrm>
        </p:spPr>
        <p:txBody>
          <a:bodyPr bIns="0" anchor="b"/>
          <a:lstStyle>
            <a:lvl1pPr>
              <a:defRPr>
                <a:solidFill>
                  <a:schemeClr val="tx2"/>
                </a:solidFill>
              </a:defRPr>
            </a:lvl1pPr>
            <a:extLst/>
          </a:lstStyle>
          <a:p>
            <a:fld id="{4E67E332-7C5D-4885-87BE-FD3EF495CD82}" type="datetimeFigureOut">
              <a:rPr lang="en-US" smtClean="0"/>
              <a:pPr/>
              <a:t>12/4/2017</a:t>
            </a:fld>
            <a:endParaRPr lang="en-US"/>
          </a:p>
        </p:txBody>
      </p:sp>
      <p:sp>
        <p:nvSpPr>
          <p:cNvPr id="5" name="Footer Placeholder 4"/>
          <p:cNvSpPr>
            <a:spLocks noGrp="1"/>
          </p:cNvSpPr>
          <p:nvPr>
            <p:ph type="ftr" sz="quarter" idx="11"/>
          </p:nvPr>
        </p:nvSpPr>
        <p:spPr>
          <a:xfrm>
            <a:off x="1735359" y="6556810"/>
            <a:ext cx="2895600" cy="228600"/>
          </a:xfrm>
        </p:spPr>
        <p:txBody>
          <a:bodyPr bIns="0" anchor="b"/>
          <a:lstStyle>
            <a:lvl1pPr>
              <a:defRPr>
                <a:solidFill>
                  <a:schemeClr val="tx2"/>
                </a:solidFill>
              </a:defRPr>
            </a:lvl1pPr>
            <a:extLst/>
          </a:lstStyle>
          <a:p>
            <a:endParaRPr lang="en-US"/>
          </a:p>
        </p:txBody>
      </p:sp>
      <p:sp>
        <p:nvSpPr>
          <p:cNvPr id="6" name="Slide Number Placeholder 5"/>
          <p:cNvSpPr>
            <a:spLocks noGrp="1"/>
          </p:cNvSpPr>
          <p:nvPr>
            <p:ph type="sldNum" sz="quarter" idx="12"/>
          </p:nvPr>
        </p:nvSpPr>
        <p:spPr>
          <a:xfrm>
            <a:off x="6733952" y="6555112"/>
            <a:ext cx="588336" cy="228600"/>
          </a:xfrm>
        </p:spPr>
        <p:txBody>
          <a:bodyPr/>
          <a:lstStyle>
            <a:extLst/>
          </a:lstStyle>
          <a:p>
            <a:fld id="{A3A8F763-A2B1-45CD-8FEB-27116C8C4F41}"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1"/>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178808" y="1600201"/>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4E67E332-7C5D-4885-87BE-FD3EF495CD82}" type="datetimeFigureOut">
              <a:rPr lang="en-US" smtClean="0"/>
              <a:pPr/>
              <a:t>12/4/2017</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A3A8F763-A2B1-45CD-8FEB-27116C8C4F4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4E67E332-7C5D-4885-87BE-FD3EF495CD82}" type="datetimeFigureOut">
              <a:rPr lang="en-US" smtClean="0"/>
              <a:pPr/>
              <a:t>12/4/2017</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A3A8F763-A2B1-45CD-8FEB-27116C8C4F4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4E67E332-7C5D-4885-87BE-FD3EF495CD82}" type="datetimeFigureOut">
              <a:rPr lang="en-US" smtClean="0"/>
              <a:pPr/>
              <a:t>12/4/2017</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A3A8F763-A2B1-45CD-8FEB-27116C8C4F4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extLst/>
          </a:lstStyle>
          <a:p>
            <a:fld id="{4E67E332-7C5D-4885-87BE-FD3EF495CD82}" type="datetimeFigureOut">
              <a:rPr lang="en-US" smtClean="0"/>
              <a:pPr/>
              <a:t>12/4/2017</a:t>
            </a:fld>
            <a:endParaRPr lang="en-US"/>
          </a:p>
        </p:txBody>
      </p:sp>
      <p:sp>
        <p:nvSpPr>
          <p:cNvPr id="3" name="Footer Placeholder 2"/>
          <p:cNvSpPr>
            <a:spLocks noGrp="1"/>
          </p:cNvSpPr>
          <p:nvPr>
            <p:ph type="ftr" sz="quarter" idx="11"/>
          </p:nvPr>
        </p:nvSpPr>
        <p:spPr/>
        <p:txBody>
          <a:bodyPr/>
          <a:lstStyle>
            <a:lvl1pPr>
              <a:defRPr>
                <a:solidFill>
                  <a:schemeClr val="tx2"/>
                </a:solidFill>
              </a:defRPr>
            </a:lvl1pPr>
            <a:extLst/>
          </a:lstStyle>
          <a:p>
            <a:endParaRPr lang="en-US"/>
          </a:p>
        </p:txBody>
      </p:sp>
      <p:sp>
        <p:nvSpPr>
          <p:cNvPr id="4" name="Slide Number Placeholder 3"/>
          <p:cNvSpPr>
            <a:spLocks noGrp="1"/>
          </p:cNvSpPr>
          <p:nvPr>
            <p:ph type="sldNum" sz="quarter" idx="12"/>
          </p:nvPr>
        </p:nvSpPr>
        <p:spPr/>
        <p:txBody>
          <a:bodyPr/>
          <a:lstStyle>
            <a:extLst/>
          </a:lstStyle>
          <a:p>
            <a:fld id="{A3A8F763-A2B1-45CD-8FEB-27116C8C4F4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97417"/>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1"/>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4E67E332-7C5D-4885-87BE-FD3EF495CD82}" type="datetimeFigureOut">
              <a:rPr lang="en-US" smtClean="0"/>
              <a:pPr/>
              <a:t>12/4/2017</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A3A8F763-A2B1-45CD-8FEB-27116C8C4F4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2"/>
      </p:bgRef>
    </p:bg>
    <p:spTree>
      <p:nvGrpSpPr>
        <p:cNvPr id="1" name=""/>
        <p:cNvGrpSpPr/>
        <p:nvPr/>
      </p:nvGrpSpPr>
      <p:grpSpPr>
        <a:xfrm>
          <a:off x="0" y="0"/>
          <a:ext cx="0" cy="0"/>
          <a:chOff x="0" y="0"/>
          <a:chExt cx="0" cy="0"/>
        </a:xfrm>
      </p:grpSpPr>
      <p:sp>
        <p:nvSpPr>
          <p:cNvPr id="8" name="Rectangle 7"/>
          <p:cNvSpPr/>
          <p:nvPr/>
        </p:nvSpPr>
        <p:spPr>
          <a:xfrm rot="21240000">
            <a:off x="597970" y="1004669"/>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a:xfrm rot="21420000">
            <a:off x="596707" y="998817"/>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5389099"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n-US" smtClean="0"/>
              <a:t>Click to edit Master title style</a:t>
            </a:r>
            <a:endParaRPr kumimoji="0" lang="en-US" dirty="0"/>
          </a:p>
        </p:txBody>
      </p:sp>
      <p:sp>
        <p:nvSpPr>
          <p:cNvPr id="4" name="Text Placeholder 3"/>
          <p:cNvSpPr>
            <a:spLocks noGrp="1"/>
          </p:cNvSpPr>
          <p:nvPr>
            <p:ph type="body" sz="half" idx="2"/>
          </p:nvPr>
        </p:nvSpPr>
        <p:spPr>
          <a:xfrm>
            <a:off x="5389099"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smtClean="0"/>
              <a:t>Click to edit Master text styles</a:t>
            </a:r>
          </a:p>
        </p:txBody>
      </p:sp>
      <p:sp>
        <p:nvSpPr>
          <p:cNvPr id="5" name="Date Placeholder 4"/>
          <p:cNvSpPr>
            <a:spLocks noGrp="1"/>
          </p:cNvSpPr>
          <p:nvPr>
            <p:ph type="dt" sz="half" idx="10"/>
          </p:nvPr>
        </p:nvSpPr>
        <p:spPr/>
        <p:txBody>
          <a:bodyPr/>
          <a:lstStyle>
            <a:extLst/>
          </a:lstStyle>
          <a:p>
            <a:fld id="{4E67E332-7C5D-4885-87BE-FD3EF495CD82}" type="datetimeFigureOut">
              <a:rPr lang="en-US" smtClean="0"/>
              <a:pPr/>
              <a:t>12/4/2017</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A3A8F763-A2B1-45CD-8FEB-27116C8C4F41}" type="slidenum">
              <a:rPr lang="en-US" smtClean="0"/>
              <a:pPr/>
              <a:t>‹#›</a:t>
            </a:fld>
            <a:endParaRPr lang="en-US"/>
          </a:p>
        </p:txBody>
      </p:sp>
      <p:sp>
        <p:nvSpPr>
          <p:cNvPr id="10" name="Picture Placeholder 9"/>
          <p:cNvSpPr>
            <a:spLocks noGrp="1"/>
          </p:cNvSpPr>
          <p:nvPr>
            <p:ph type="pic" idx="1"/>
          </p:nvPr>
        </p:nvSpPr>
        <p:spPr>
          <a:xfrm>
            <a:off x="663683"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n-US" smtClean="0"/>
              <a:t>Click icon to add picture</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3"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Title Placeholder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en-US" smtClean="0"/>
              <a:t>Click to edit Master title style</a:t>
            </a:r>
            <a:endParaRPr kumimoji="0" lang="en-US"/>
          </a:p>
        </p:txBody>
      </p:sp>
      <p:sp>
        <p:nvSpPr>
          <p:cNvPr id="31" name="Text Placeholder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7" name="Date Placeholder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4E67E332-7C5D-4885-87BE-FD3EF495CD82}" type="datetimeFigureOut">
              <a:rPr lang="en-US" smtClean="0"/>
              <a:pPr/>
              <a:t>12/4/2017</a:t>
            </a:fld>
            <a:endParaRPr lang="en-US"/>
          </a:p>
        </p:txBody>
      </p:sp>
      <p:sp>
        <p:nvSpPr>
          <p:cNvPr id="4" name="Footer Placeholder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en-US"/>
          </a:p>
        </p:txBody>
      </p:sp>
      <p:sp>
        <p:nvSpPr>
          <p:cNvPr id="16" name="Slide Number Placeholder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A3A8F763-A2B1-45CD-8FEB-27116C8C4F4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slide" Target="slide23.xml"/><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9.xml.rels><?xml version="1.0" encoding="UTF-8" standalone="yes"?>
<Relationships xmlns="http://schemas.openxmlformats.org/package/2006/relationships"><Relationship Id="rId3" Type="http://schemas.openxmlformats.org/officeDocument/2006/relationships/slide" Target="slide23.xml"/><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3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4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38.jpeg"/></Relationships>
</file>

<file path=ppt/slides/_rels/slide4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0.jpeg"/></Relationships>
</file>

<file path=ppt/slides/_rels/slide54.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2.jpeg"/></Relationships>
</file>

<file path=ppt/slides/_rels/slide55.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4.jpeg"/></Relationships>
</file>

<file path=ppt/slides/_rels/slide56.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6.jpeg"/></Relationships>
</file>

<file path=ppt/slides/_rels/slide5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8.jpeg"/></Relationships>
</file>

<file path=ppt/slides/_rels/slide5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3.png"/><Relationship Id="rId7"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slide" Target="slide23.xml"/><Relationship Id="rId9"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zslim-logo-final-8th dec"/>
          <p:cNvPicPr>
            <a:picLocks noGrp="1" noChangeAspect="1"/>
          </p:cNvPicPr>
          <p:nvPr isPhoto="1"/>
        </p:nvPicPr>
        <p:blipFill>
          <a:blip r:embed="rId3" cstate="print">
            <a:lum/>
            <a:extLst>
              <a:ext uri="{28A0092B-C50C-407E-A947-70E740481C1C}">
                <a14:useLocalDpi xmlns="" xmlns:a14="http://schemas.microsoft.com/office/drawing/2010/main" val="0"/>
              </a:ext>
            </a:extLst>
          </a:blip>
          <a:stretch>
            <a:fillRect/>
          </a:stretch>
        </p:blipFill>
        <p:spPr>
          <a:xfrm>
            <a:off x="228600" y="1371600"/>
            <a:ext cx="11022400" cy="3810000"/>
          </a:xfrm>
          <a:prstGeom prst="rect">
            <a:avLst/>
          </a:prstGeom>
          <a:noFill/>
          <a:ln>
            <a:noFill/>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zslim-logo-final-8th dec"/>
          <p:cNvPicPr>
            <a:picLocks noGrp="1" noChangeAspect="1"/>
          </p:cNvPicPr>
          <p:nvPr isPhoto="1"/>
        </p:nvPicPr>
        <p:blipFill>
          <a:blip r:embed="rId2" cstate="print">
            <a:lum/>
            <a:extLst>
              <a:ext uri="{28A0092B-C50C-407E-A947-70E740481C1C}">
                <a14:useLocalDpi xmlns="" xmlns:a14="http://schemas.microsoft.com/office/drawing/2010/main" val="0"/>
              </a:ext>
            </a:extLst>
          </a:blip>
          <a:stretch>
            <a:fillRect/>
          </a:stretch>
        </p:blipFill>
        <p:spPr>
          <a:xfrm>
            <a:off x="4495800" y="304800"/>
            <a:ext cx="3810000" cy="1316964"/>
          </a:xfrm>
          <a:prstGeom prst="rect">
            <a:avLst/>
          </a:prstGeom>
          <a:noFill/>
          <a:ln>
            <a:noFill/>
          </a:ln>
        </p:spPr>
      </p:pic>
      <p:sp>
        <p:nvSpPr>
          <p:cNvPr id="11" name="Content Placeholder 10"/>
          <p:cNvSpPr>
            <a:spLocks noGrp="1"/>
          </p:cNvSpPr>
          <p:nvPr>
            <p:ph idx="1"/>
          </p:nvPr>
        </p:nvSpPr>
        <p:spPr>
          <a:xfrm>
            <a:off x="0" y="2057400"/>
            <a:ext cx="7315200" cy="4800600"/>
          </a:xfrm>
        </p:spPr>
        <p:txBody>
          <a:bodyPr>
            <a:normAutofit/>
          </a:bodyPr>
          <a:lstStyle/>
          <a:p>
            <a:pPr algn="just"/>
            <a:r>
              <a:rPr lang="en-US" sz="2000" dirty="0" smtClean="0">
                <a:solidFill>
                  <a:schemeClr val="bg2">
                    <a:lumMod val="50000"/>
                  </a:schemeClr>
                </a:solidFill>
              </a:rPr>
              <a:t>There are various types of water in the world, however we proudly assure that NGBS Alkaline Anti-</a:t>
            </a:r>
            <a:r>
              <a:rPr lang="en-US" sz="2000" dirty="0" err="1" smtClean="0">
                <a:solidFill>
                  <a:schemeClr val="bg2">
                    <a:lumMod val="50000"/>
                  </a:schemeClr>
                </a:solidFill>
              </a:rPr>
              <a:t>Oxident</a:t>
            </a:r>
            <a:r>
              <a:rPr lang="en-US" sz="2000" dirty="0" smtClean="0">
                <a:solidFill>
                  <a:schemeClr val="bg2">
                    <a:lumMod val="50000"/>
                  </a:schemeClr>
                </a:solidFill>
              </a:rPr>
              <a:t> Healing Structured Water Ionizer is unique and truly beneficial for your body. We hope that you can improve your health with NGBS Alkaline Anti-</a:t>
            </a:r>
            <a:r>
              <a:rPr lang="en-US" sz="2000" dirty="0" err="1" smtClean="0">
                <a:solidFill>
                  <a:schemeClr val="bg2">
                    <a:lumMod val="50000"/>
                  </a:schemeClr>
                </a:solidFill>
              </a:rPr>
              <a:t>Oxident</a:t>
            </a:r>
            <a:r>
              <a:rPr lang="en-US" sz="2000" dirty="0" smtClean="0">
                <a:solidFill>
                  <a:schemeClr val="bg2">
                    <a:lumMod val="50000"/>
                  </a:schemeClr>
                </a:solidFill>
              </a:rPr>
              <a:t> Healing Structured Water Ionizer. You can maintain a healthy lifestyle utilizing all five of our waters described below. True Health is not only maintained through the water we consume but with all the water we use in our daily lives water for drinking, cooking, personal care, general cleansing and sanitation. We invite you to join our happy human network of True Health and experience the many uses of </a:t>
            </a:r>
            <a:r>
              <a:rPr lang="en-US" sz="2000" dirty="0" err="1" smtClean="0">
                <a:solidFill>
                  <a:schemeClr val="bg2">
                    <a:lumMod val="50000"/>
                  </a:schemeClr>
                </a:solidFill>
              </a:rPr>
              <a:t>Kangen</a:t>
            </a:r>
            <a:r>
              <a:rPr lang="en-US" sz="2000" dirty="0" smtClean="0">
                <a:solidFill>
                  <a:schemeClr val="bg2">
                    <a:lumMod val="50000"/>
                  </a:schemeClr>
                </a:solidFill>
              </a:rPr>
              <a:t> Water.</a:t>
            </a:r>
          </a:p>
        </p:txBody>
      </p:sp>
      <p:sp>
        <p:nvSpPr>
          <p:cNvPr id="6" name="Title 5"/>
          <p:cNvSpPr>
            <a:spLocks noGrp="1"/>
          </p:cNvSpPr>
          <p:nvPr>
            <p:ph type="title"/>
          </p:nvPr>
        </p:nvSpPr>
        <p:spPr>
          <a:xfrm>
            <a:off x="457200" y="914400"/>
            <a:ext cx="5029200" cy="929640"/>
          </a:xfrm>
        </p:spPr>
        <p:txBody>
          <a:bodyPr>
            <a:normAutofit fontScale="90000"/>
          </a:bodyPr>
          <a:lstStyle/>
          <a:p>
            <a:pPr algn="ctr"/>
            <a:r>
              <a:rPr lang="en-US" sz="3200" dirty="0" smtClean="0"/>
              <a:t>NGBS Alkaline              Anti-</a:t>
            </a:r>
            <a:r>
              <a:rPr lang="en-US" sz="3200" dirty="0" err="1" smtClean="0"/>
              <a:t>Oxident</a:t>
            </a:r>
            <a:r>
              <a:rPr lang="en-US" sz="3200" dirty="0" smtClean="0"/>
              <a:t> Healing Structured Water Ionizer</a:t>
            </a:r>
            <a:endParaRPr lang="en-US" sz="3200" dirty="0"/>
          </a:p>
        </p:txBody>
      </p:sp>
      <p:pic>
        <p:nvPicPr>
          <p:cNvPr id="7" name="Picture 3" descr="C:\Users\Admin\Desktop\alkailine.png"/>
          <p:cNvPicPr>
            <a:picLocks noChangeAspect="1" noChangeArrowheads="1"/>
          </p:cNvPicPr>
          <p:nvPr/>
        </p:nvPicPr>
        <p:blipFill>
          <a:blip r:embed="rId3" cstate="print"/>
          <a:srcRect/>
          <a:stretch>
            <a:fillRect/>
          </a:stretch>
        </p:blipFill>
        <p:spPr bwMode="auto">
          <a:xfrm>
            <a:off x="7010400" y="4724400"/>
            <a:ext cx="2133601" cy="2133600"/>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4191000" cy="624840"/>
          </a:xfrm>
        </p:spPr>
        <p:txBody>
          <a:bodyPr>
            <a:normAutofit/>
          </a:bodyPr>
          <a:lstStyle/>
          <a:p>
            <a:r>
              <a:rPr lang="en-US" dirty="0" smtClean="0"/>
              <a:t>SPIRULINA +</a:t>
            </a:r>
            <a:endParaRPr lang="en-US" dirty="0"/>
          </a:p>
        </p:txBody>
      </p:sp>
      <p:sp>
        <p:nvSpPr>
          <p:cNvPr id="3" name="Content Placeholder 2"/>
          <p:cNvSpPr>
            <a:spLocks noGrp="1"/>
          </p:cNvSpPr>
          <p:nvPr>
            <p:ph idx="1"/>
          </p:nvPr>
        </p:nvSpPr>
        <p:spPr>
          <a:xfrm>
            <a:off x="0" y="1752600"/>
            <a:ext cx="7315200" cy="5105400"/>
          </a:xfrm>
        </p:spPr>
        <p:txBody>
          <a:bodyPr>
            <a:normAutofit fontScale="92500" lnSpcReduction="20000"/>
          </a:bodyPr>
          <a:lstStyle/>
          <a:p>
            <a:pPr algn="just" fontAlgn="base"/>
            <a:r>
              <a:rPr lang="en-US" sz="2000" b="1" dirty="0" err="1" smtClean="0">
                <a:solidFill>
                  <a:schemeClr val="accent6"/>
                </a:solidFill>
              </a:rPr>
              <a:t>Spirulina</a:t>
            </a:r>
            <a:r>
              <a:rPr lang="en-US" sz="2000" b="1" dirty="0" smtClean="0">
                <a:solidFill>
                  <a:schemeClr val="accent6"/>
                </a:solidFill>
              </a:rPr>
              <a:t> +  Enriched by the Deep Ocean Water </a:t>
            </a:r>
            <a:r>
              <a:rPr lang="en-US" sz="2000" dirty="0" smtClean="0">
                <a:solidFill>
                  <a:schemeClr val="bg2">
                    <a:lumMod val="50000"/>
                  </a:schemeClr>
                </a:solidFill>
              </a:rPr>
              <a:t>Thanks to long years of research, experience and high level technology. This breakthrough is a world-first in the production of </a:t>
            </a:r>
            <a:r>
              <a:rPr lang="en-US" sz="2000" dirty="0" err="1" smtClean="0">
                <a:solidFill>
                  <a:schemeClr val="bg2">
                    <a:lumMod val="50000"/>
                  </a:schemeClr>
                </a:solidFill>
              </a:rPr>
              <a:t>Spirulina</a:t>
            </a:r>
            <a:r>
              <a:rPr lang="en-US" sz="2000" dirty="0" smtClean="0">
                <a:solidFill>
                  <a:schemeClr val="bg2">
                    <a:lumMod val="50000"/>
                  </a:schemeClr>
                </a:solidFill>
              </a:rPr>
              <a:t> +. Deep sea water contains approximately 85 vitamins and mineral beneficial for human health and longevity .After long years of research at its laboratories, NGBS, succeeded in developing a way to condense these rich mineral and nutrients found deep in the sea and has made them available to human beings for the first time in a food supplement containing a high concentration of minerals.</a:t>
            </a:r>
          </a:p>
          <a:p>
            <a:pPr algn="just" fontAlgn="base">
              <a:buNone/>
            </a:pPr>
            <a:endParaRPr lang="en-US" sz="2000" dirty="0" smtClean="0"/>
          </a:p>
          <a:p>
            <a:pPr algn="just" fontAlgn="base"/>
            <a:r>
              <a:rPr lang="en-US" sz="2000" dirty="0" smtClean="0">
                <a:solidFill>
                  <a:schemeClr val="bg2">
                    <a:lumMod val="50000"/>
                  </a:schemeClr>
                </a:solidFill>
              </a:rPr>
              <a:t>Cultivated solely in pristine water taken from a depth of 612      meters off the coast of </a:t>
            </a:r>
            <a:r>
              <a:rPr lang="en-US" sz="2000" dirty="0" err="1" smtClean="0">
                <a:solidFill>
                  <a:schemeClr val="bg2">
                    <a:lumMod val="50000"/>
                  </a:schemeClr>
                </a:solidFill>
              </a:rPr>
              <a:t>Kumejima</a:t>
            </a:r>
            <a:r>
              <a:rPr lang="en-US" sz="2000" dirty="0" smtClean="0">
                <a:solidFill>
                  <a:schemeClr val="bg2">
                    <a:lumMod val="50000"/>
                  </a:schemeClr>
                </a:solidFill>
              </a:rPr>
              <a:t> Island near </a:t>
            </a:r>
            <a:r>
              <a:rPr lang="en-US" sz="2000" dirty="0" err="1" smtClean="0">
                <a:solidFill>
                  <a:schemeClr val="bg2">
                    <a:lumMod val="50000"/>
                  </a:schemeClr>
                </a:solidFill>
              </a:rPr>
              <a:t>Okinava</a:t>
            </a:r>
            <a:r>
              <a:rPr lang="en-US" sz="2000" dirty="0" smtClean="0">
                <a:solidFill>
                  <a:schemeClr val="bg2">
                    <a:lumMod val="50000"/>
                  </a:schemeClr>
                </a:solidFill>
              </a:rPr>
              <a:t>,                    this “Seaweed of eternal youth” absorbs the water’s rich         nutrients and minerals, growing 3-5 times the size of ordinary </a:t>
            </a:r>
            <a:r>
              <a:rPr lang="en-US" sz="2000" dirty="0" err="1" smtClean="0">
                <a:solidFill>
                  <a:schemeClr val="bg2">
                    <a:lumMod val="50000"/>
                  </a:schemeClr>
                </a:solidFill>
              </a:rPr>
              <a:t>Spirulina</a:t>
            </a:r>
            <a:r>
              <a:rPr lang="en-US" sz="2000" dirty="0" smtClean="0">
                <a:solidFill>
                  <a:schemeClr val="bg2">
                    <a:lumMod val="50000"/>
                  </a:schemeClr>
                </a:solidFill>
              </a:rPr>
              <a:t> +. In a report of experiment it conducted to determine the effects of deep ocean water on the longevity of mice, the National Food Research Institute, Ministry of Agriculture, Japan also indicated that deep sea water was a sources of life.</a:t>
            </a:r>
          </a:p>
          <a:p>
            <a:pPr algn="just" fontAlgn="base"/>
            <a:endParaRPr lang="en-US" sz="2000" dirty="0" smtClean="0"/>
          </a:p>
          <a:p>
            <a:pPr algn="just"/>
            <a:endParaRPr lang="en-US" sz="2000" dirty="0" smtClean="0">
              <a:solidFill>
                <a:schemeClr val="bg2">
                  <a:lumMod val="50000"/>
                </a:schemeClr>
              </a:solidFill>
            </a:endParaRPr>
          </a:p>
        </p:txBody>
      </p:sp>
      <p:pic>
        <p:nvPicPr>
          <p:cNvPr id="4" name="Picture 3" descr="zslim-logo-final-8th dec"/>
          <p:cNvPicPr>
            <a:picLocks noGrp="1" noChangeAspect="1"/>
          </p:cNvPicPr>
          <p:nvPr isPhoto="1"/>
        </p:nvPicPr>
        <p:blipFill>
          <a:blip r:embed="rId2" cstate="print">
            <a:lum/>
            <a:extLst>
              <a:ext uri="{28A0092B-C50C-407E-A947-70E740481C1C}">
                <a14:useLocalDpi xmlns="" xmlns:a14="http://schemas.microsoft.com/office/drawing/2010/main" val="0"/>
              </a:ext>
            </a:extLst>
          </a:blip>
          <a:stretch>
            <a:fillRect/>
          </a:stretch>
        </p:blipFill>
        <p:spPr>
          <a:xfrm>
            <a:off x="4495800" y="304800"/>
            <a:ext cx="3810000" cy="1316964"/>
          </a:xfrm>
          <a:prstGeom prst="rect">
            <a:avLst/>
          </a:prstGeom>
          <a:noFill/>
          <a:ln>
            <a:noFill/>
          </a:ln>
        </p:spPr>
      </p:pic>
      <p:pic>
        <p:nvPicPr>
          <p:cNvPr id="7" name="Picture 5" descr="C:\Users\Admin\Desktop\spirulina_bottle.png"/>
          <p:cNvPicPr>
            <a:picLocks noChangeAspect="1" noChangeArrowheads="1"/>
          </p:cNvPicPr>
          <p:nvPr/>
        </p:nvPicPr>
        <p:blipFill>
          <a:blip r:embed="rId3" cstate="print"/>
          <a:srcRect/>
          <a:stretch>
            <a:fillRect/>
          </a:stretch>
        </p:blipFill>
        <p:spPr bwMode="auto">
          <a:xfrm>
            <a:off x="7010400" y="4724400"/>
            <a:ext cx="2286000" cy="2407232"/>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4191000" cy="624840"/>
          </a:xfrm>
        </p:spPr>
        <p:txBody>
          <a:bodyPr>
            <a:normAutofit/>
          </a:bodyPr>
          <a:lstStyle/>
          <a:p>
            <a:r>
              <a:rPr lang="en-US" dirty="0" smtClean="0"/>
              <a:t>SPIRULINA +</a:t>
            </a:r>
            <a:endParaRPr lang="en-US" dirty="0"/>
          </a:p>
        </p:txBody>
      </p:sp>
      <p:sp>
        <p:nvSpPr>
          <p:cNvPr id="3" name="Content Placeholder 2"/>
          <p:cNvSpPr>
            <a:spLocks noGrp="1"/>
          </p:cNvSpPr>
          <p:nvPr>
            <p:ph idx="1"/>
          </p:nvPr>
        </p:nvSpPr>
        <p:spPr>
          <a:xfrm>
            <a:off x="0" y="1752600"/>
            <a:ext cx="7391400" cy="5105400"/>
          </a:xfrm>
        </p:spPr>
        <p:txBody>
          <a:bodyPr>
            <a:normAutofit/>
          </a:bodyPr>
          <a:lstStyle/>
          <a:p>
            <a:pPr algn="just"/>
            <a:r>
              <a:rPr lang="en-US" sz="2000" dirty="0" smtClean="0">
                <a:solidFill>
                  <a:schemeClr val="bg2">
                    <a:lumMod val="50000"/>
                  </a:schemeClr>
                </a:solidFill>
              </a:rPr>
              <a:t>Interestingly, the Japanese legend of </a:t>
            </a:r>
            <a:r>
              <a:rPr lang="en-US" sz="2000" dirty="0" err="1" smtClean="0">
                <a:solidFill>
                  <a:schemeClr val="bg2">
                    <a:lumMod val="50000"/>
                  </a:schemeClr>
                </a:solidFill>
              </a:rPr>
              <a:t>Urashima</a:t>
            </a:r>
            <a:r>
              <a:rPr lang="en-US" sz="2000" dirty="0" smtClean="0">
                <a:solidFill>
                  <a:schemeClr val="bg2">
                    <a:lumMod val="50000"/>
                  </a:schemeClr>
                </a:solidFill>
              </a:rPr>
              <a:t> Taro tells about a man who visits’ the kingdom beneath the sea and stays there for hundreds of years without ageing a single day. Is this legend perhaps suggesting that the secret of longevity can be found in deep sea water ?</a:t>
            </a:r>
          </a:p>
          <a:p>
            <a:pPr>
              <a:buNone/>
            </a:pPr>
            <a:endParaRPr lang="en-US" sz="2000" dirty="0" smtClean="0">
              <a:solidFill>
                <a:schemeClr val="bg2">
                  <a:lumMod val="50000"/>
                </a:schemeClr>
              </a:solidFill>
            </a:endParaRPr>
          </a:p>
          <a:p>
            <a:pPr algn="just"/>
            <a:r>
              <a:rPr lang="en-US" sz="2000" b="1" dirty="0" smtClean="0">
                <a:solidFill>
                  <a:schemeClr val="accent6"/>
                </a:solidFill>
              </a:rPr>
              <a:t>Direction: </a:t>
            </a:r>
            <a:r>
              <a:rPr lang="en-US" sz="2000" dirty="0" smtClean="0">
                <a:solidFill>
                  <a:schemeClr val="bg2">
                    <a:lumMod val="50000"/>
                  </a:schemeClr>
                </a:solidFill>
              </a:rPr>
              <a:t>7 to 9 Tablets daily. The dosage may be adjusted according to your health &amp; weight conditions.</a:t>
            </a:r>
            <a:endParaRPr lang="en-US" sz="2000" dirty="0" smtClean="0"/>
          </a:p>
        </p:txBody>
      </p:sp>
      <p:pic>
        <p:nvPicPr>
          <p:cNvPr id="4" name="Picture 3" descr="zslim-logo-final-8th dec"/>
          <p:cNvPicPr>
            <a:picLocks noGrp="1" noChangeAspect="1"/>
          </p:cNvPicPr>
          <p:nvPr isPhoto="1"/>
        </p:nvPicPr>
        <p:blipFill>
          <a:blip r:embed="rId2" cstate="print">
            <a:lum/>
            <a:extLst>
              <a:ext uri="{28A0092B-C50C-407E-A947-70E740481C1C}">
                <a14:useLocalDpi xmlns="" xmlns:a14="http://schemas.microsoft.com/office/drawing/2010/main" val="0"/>
              </a:ext>
            </a:extLst>
          </a:blip>
          <a:stretch>
            <a:fillRect/>
          </a:stretch>
        </p:blipFill>
        <p:spPr>
          <a:xfrm>
            <a:off x="4495800" y="304800"/>
            <a:ext cx="3810000" cy="1316964"/>
          </a:xfrm>
          <a:prstGeom prst="rect">
            <a:avLst/>
          </a:prstGeom>
          <a:noFill/>
          <a:ln>
            <a:noFill/>
          </a:ln>
        </p:spPr>
      </p:pic>
      <p:pic>
        <p:nvPicPr>
          <p:cNvPr id="7" name="Picture 5" descr="C:\Users\Admin\Desktop\spirulina_bottle.png"/>
          <p:cNvPicPr>
            <a:picLocks noChangeAspect="1" noChangeArrowheads="1"/>
          </p:cNvPicPr>
          <p:nvPr/>
        </p:nvPicPr>
        <p:blipFill>
          <a:blip r:embed="rId3" cstate="print"/>
          <a:srcRect/>
          <a:stretch>
            <a:fillRect/>
          </a:stretch>
        </p:blipFill>
        <p:spPr bwMode="auto">
          <a:xfrm>
            <a:off x="7010400" y="4648200"/>
            <a:ext cx="2315598" cy="2438400"/>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4191000" cy="624840"/>
          </a:xfrm>
        </p:spPr>
        <p:txBody>
          <a:bodyPr>
            <a:normAutofit/>
          </a:bodyPr>
          <a:lstStyle/>
          <a:p>
            <a:r>
              <a:rPr lang="en-US" dirty="0" smtClean="0"/>
              <a:t>SPIRULINA +</a:t>
            </a:r>
            <a:endParaRPr lang="en-US" dirty="0"/>
          </a:p>
        </p:txBody>
      </p:sp>
      <p:graphicFrame>
        <p:nvGraphicFramePr>
          <p:cNvPr id="6" name="Content Placeholder 5"/>
          <p:cNvGraphicFramePr>
            <a:graphicFrameLocks noGrp="1"/>
          </p:cNvGraphicFramePr>
          <p:nvPr>
            <p:ph idx="1"/>
          </p:nvPr>
        </p:nvGraphicFramePr>
        <p:xfrm>
          <a:off x="0" y="1752600"/>
          <a:ext cx="7086600" cy="640080"/>
        </p:xfrm>
        <a:graphic>
          <a:graphicData uri="http://schemas.openxmlformats.org/drawingml/2006/table">
            <a:tbl>
              <a:tblPr firstRow="1" bandRow="1">
                <a:tableStyleId>{93296810-A885-4BE3-A3E7-6D5BEEA58F35}</a:tableStyleId>
              </a:tblPr>
              <a:tblGrid>
                <a:gridCol w="7086600"/>
              </a:tblGrid>
              <a:tr h="370840">
                <a:tc>
                  <a:txBody>
                    <a:bodyPr/>
                    <a:lstStyle/>
                    <a:p>
                      <a:r>
                        <a:rPr lang="en-US" dirty="0" smtClean="0"/>
                        <a:t>SUPPLEMENT FACTS - Serving size 3 tables (1.5g)</a:t>
                      </a:r>
                    </a:p>
                    <a:p>
                      <a:r>
                        <a:rPr lang="en-US" dirty="0" smtClean="0"/>
                        <a:t>Serving per container 100</a:t>
                      </a:r>
                      <a:endParaRPr lang="en-US" dirty="0"/>
                    </a:p>
                  </a:txBody>
                  <a:tcPr/>
                </a:tc>
              </a:tr>
            </a:tbl>
          </a:graphicData>
        </a:graphic>
      </p:graphicFrame>
      <p:pic>
        <p:nvPicPr>
          <p:cNvPr id="4" name="Picture 3" descr="zslim-logo-final-8th dec"/>
          <p:cNvPicPr>
            <a:picLocks noGrp="1" noChangeAspect="1"/>
          </p:cNvPicPr>
          <p:nvPr isPhoto="1"/>
        </p:nvPicPr>
        <p:blipFill>
          <a:blip r:embed="rId2" cstate="print">
            <a:lum/>
            <a:extLst>
              <a:ext uri="{28A0092B-C50C-407E-A947-70E740481C1C}">
                <a14:useLocalDpi xmlns="" xmlns:a14="http://schemas.microsoft.com/office/drawing/2010/main" val="0"/>
              </a:ext>
            </a:extLst>
          </a:blip>
          <a:stretch>
            <a:fillRect/>
          </a:stretch>
        </p:blipFill>
        <p:spPr>
          <a:xfrm>
            <a:off x="4495800" y="304800"/>
            <a:ext cx="3810000" cy="1316964"/>
          </a:xfrm>
          <a:prstGeom prst="rect">
            <a:avLst/>
          </a:prstGeom>
          <a:noFill/>
          <a:ln>
            <a:noFill/>
          </a:ln>
        </p:spPr>
      </p:pic>
      <p:pic>
        <p:nvPicPr>
          <p:cNvPr id="7" name="Picture 5" descr="C:\Users\Admin\Desktop\spirulina_bottle.png"/>
          <p:cNvPicPr>
            <a:picLocks noChangeAspect="1" noChangeArrowheads="1"/>
          </p:cNvPicPr>
          <p:nvPr/>
        </p:nvPicPr>
        <p:blipFill>
          <a:blip r:embed="rId3" cstate="print"/>
          <a:srcRect/>
          <a:stretch>
            <a:fillRect/>
          </a:stretch>
        </p:blipFill>
        <p:spPr bwMode="auto">
          <a:xfrm>
            <a:off x="6781800" y="4267200"/>
            <a:ext cx="2822135" cy="2971800"/>
          </a:xfrm>
          <a:prstGeom prst="rect">
            <a:avLst/>
          </a:prstGeom>
          <a:noFill/>
        </p:spPr>
      </p:pic>
      <p:graphicFrame>
        <p:nvGraphicFramePr>
          <p:cNvPr id="8" name="Content Placeholder 5"/>
          <p:cNvGraphicFramePr>
            <a:graphicFrameLocks/>
          </p:cNvGraphicFramePr>
          <p:nvPr/>
        </p:nvGraphicFramePr>
        <p:xfrm>
          <a:off x="0" y="2362200"/>
          <a:ext cx="7086600" cy="523240"/>
        </p:xfrm>
        <a:graphic>
          <a:graphicData uri="http://schemas.openxmlformats.org/drawingml/2006/table">
            <a:tbl>
              <a:tblPr firstRow="1" bandRow="1">
                <a:tableStyleId>{93296810-A885-4BE3-A3E7-6D5BEEA58F35}</a:tableStyleId>
              </a:tblPr>
              <a:tblGrid>
                <a:gridCol w="7086600"/>
              </a:tblGrid>
              <a:tr h="523240">
                <a:tc>
                  <a:txBody>
                    <a:bodyPr/>
                    <a:lstStyle/>
                    <a:p>
                      <a:r>
                        <a:rPr lang="en-US" dirty="0" smtClean="0"/>
                        <a:t>Amount per serving calories 5</a:t>
                      </a:r>
                      <a:endParaRPr lang="en-US" dirty="0"/>
                    </a:p>
                  </a:txBody>
                  <a:tcPr/>
                </a:tc>
              </a:tr>
            </a:tbl>
          </a:graphicData>
        </a:graphic>
      </p:graphicFrame>
      <p:graphicFrame>
        <p:nvGraphicFramePr>
          <p:cNvPr id="9" name="Table 8"/>
          <p:cNvGraphicFramePr>
            <a:graphicFrameLocks noGrp="1"/>
          </p:cNvGraphicFramePr>
          <p:nvPr/>
        </p:nvGraphicFramePr>
        <p:xfrm>
          <a:off x="0" y="2819400"/>
          <a:ext cx="7086600" cy="370840"/>
        </p:xfrm>
        <a:graphic>
          <a:graphicData uri="http://schemas.openxmlformats.org/drawingml/2006/table">
            <a:tbl>
              <a:tblPr firstRow="1" bandRow="1">
                <a:tableStyleId>{7DF18680-E054-41AD-8BC1-D1AEF772440D}</a:tableStyleId>
              </a:tblPr>
              <a:tblGrid>
                <a:gridCol w="3543300"/>
                <a:gridCol w="3543300"/>
              </a:tblGrid>
              <a:tr h="370840">
                <a:tc>
                  <a:txBody>
                    <a:bodyPr/>
                    <a:lstStyle/>
                    <a:p>
                      <a:pPr algn="ctr"/>
                      <a:r>
                        <a:rPr lang="en-US" dirty="0" smtClean="0"/>
                        <a:t>% Daily Value *</a:t>
                      </a:r>
                      <a:endParaRPr lang="en-US" dirty="0"/>
                    </a:p>
                  </a:txBody>
                  <a:tcPr/>
                </a:tc>
                <a:tc>
                  <a:txBody>
                    <a:bodyPr/>
                    <a:lstStyle/>
                    <a:p>
                      <a:pPr algn="ctr"/>
                      <a:r>
                        <a:rPr lang="en-US" dirty="0" smtClean="0"/>
                        <a:t>% Daily Value *</a:t>
                      </a:r>
                      <a:endParaRPr lang="en-US" dirty="0"/>
                    </a:p>
                  </a:txBody>
                  <a:tcPr/>
                </a:tc>
              </a:tr>
            </a:tbl>
          </a:graphicData>
        </a:graphic>
      </p:graphicFrame>
      <p:graphicFrame>
        <p:nvGraphicFramePr>
          <p:cNvPr id="12" name="Table 11"/>
          <p:cNvGraphicFramePr>
            <a:graphicFrameLocks noGrp="1"/>
          </p:cNvGraphicFramePr>
          <p:nvPr/>
        </p:nvGraphicFramePr>
        <p:xfrm>
          <a:off x="0" y="3200400"/>
          <a:ext cx="3581400" cy="1483360"/>
        </p:xfrm>
        <a:graphic>
          <a:graphicData uri="http://schemas.openxmlformats.org/drawingml/2006/table">
            <a:tbl>
              <a:tblPr firstRow="1" bandRow="1">
                <a:tableStyleId>{638B1855-1B75-4FBE-930C-398BA8C253C6}</a:tableStyleId>
              </a:tblPr>
              <a:tblGrid>
                <a:gridCol w="2743200"/>
                <a:gridCol w="838200"/>
              </a:tblGrid>
              <a:tr h="370840">
                <a:tc>
                  <a:txBody>
                    <a:bodyPr/>
                    <a:lstStyle/>
                    <a:p>
                      <a:r>
                        <a:rPr lang="en-US" dirty="0" smtClean="0"/>
                        <a:t>Sodium 2mg </a:t>
                      </a:r>
                      <a:endParaRPr lang="en-US" dirty="0"/>
                    </a:p>
                  </a:txBody>
                  <a:tcPr/>
                </a:tc>
                <a:tc>
                  <a:txBody>
                    <a:bodyPr/>
                    <a:lstStyle/>
                    <a:p>
                      <a:pPr algn="ctr"/>
                      <a:r>
                        <a:rPr lang="en-US" dirty="0" smtClean="0"/>
                        <a:t>1%</a:t>
                      </a:r>
                      <a:endParaRPr lang="en-US" dirty="0"/>
                    </a:p>
                  </a:txBody>
                  <a:tcPr/>
                </a:tc>
              </a:tr>
              <a:tr h="370840">
                <a:tc>
                  <a:txBody>
                    <a:bodyPr/>
                    <a:lstStyle/>
                    <a:p>
                      <a:r>
                        <a:rPr lang="en-US" dirty="0" smtClean="0"/>
                        <a:t>Potassium 20mg </a:t>
                      </a:r>
                      <a:endParaRPr lang="en-US" dirty="0"/>
                    </a:p>
                  </a:txBody>
                  <a:tcPr/>
                </a:tc>
                <a:tc>
                  <a:txBody>
                    <a:bodyPr/>
                    <a:lstStyle/>
                    <a:p>
                      <a:pPr algn="ctr"/>
                      <a:r>
                        <a:rPr lang="en-US" dirty="0" smtClean="0"/>
                        <a:t>1%</a:t>
                      </a:r>
                      <a:endParaRPr lang="en-US" dirty="0"/>
                    </a:p>
                  </a:txBody>
                  <a:tcPr/>
                </a:tc>
              </a:tr>
              <a:tr h="370840">
                <a:tc>
                  <a:txBody>
                    <a:bodyPr/>
                    <a:lstStyle/>
                    <a:p>
                      <a:r>
                        <a:rPr lang="en-US" dirty="0" smtClean="0"/>
                        <a:t>Protein 1g</a:t>
                      </a:r>
                      <a:endParaRPr lang="en-US" dirty="0"/>
                    </a:p>
                  </a:txBody>
                  <a:tcPr/>
                </a:tc>
                <a:tc>
                  <a:txBody>
                    <a:bodyPr/>
                    <a:lstStyle/>
                    <a:p>
                      <a:pPr algn="ctr"/>
                      <a:r>
                        <a:rPr lang="en-US" dirty="0" smtClean="0"/>
                        <a:t>2%</a:t>
                      </a:r>
                      <a:endParaRPr lang="en-US" dirty="0"/>
                    </a:p>
                  </a:txBody>
                  <a:tcPr/>
                </a:tc>
              </a:tr>
              <a:tr h="370840">
                <a:tc>
                  <a:txBody>
                    <a:bodyPr/>
                    <a:lstStyle/>
                    <a:p>
                      <a:r>
                        <a:rPr lang="en-US" dirty="0" smtClean="0"/>
                        <a:t>Vitamin A**1037IU</a:t>
                      </a:r>
                      <a:endParaRPr lang="en-US" dirty="0"/>
                    </a:p>
                  </a:txBody>
                  <a:tcPr/>
                </a:tc>
                <a:tc>
                  <a:txBody>
                    <a:bodyPr/>
                    <a:lstStyle/>
                    <a:p>
                      <a:pPr algn="ctr"/>
                      <a:r>
                        <a:rPr lang="en-US" dirty="0" smtClean="0"/>
                        <a:t>21%</a:t>
                      </a:r>
                      <a:endParaRPr lang="en-US" dirty="0"/>
                    </a:p>
                  </a:txBody>
                  <a:tcPr/>
                </a:tc>
              </a:tr>
            </a:tbl>
          </a:graphicData>
        </a:graphic>
      </p:graphicFrame>
      <p:graphicFrame>
        <p:nvGraphicFramePr>
          <p:cNvPr id="13" name="Table 12"/>
          <p:cNvGraphicFramePr>
            <a:graphicFrameLocks noGrp="1"/>
          </p:cNvGraphicFramePr>
          <p:nvPr/>
        </p:nvGraphicFramePr>
        <p:xfrm>
          <a:off x="3581400" y="3200400"/>
          <a:ext cx="3505200" cy="1483360"/>
        </p:xfrm>
        <a:graphic>
          <a:graphicData uri="http://schemas.openxmlformats.org/drawingml/2006/table">
            <a:tbl>
              <a:tblPr firstRow="1" bandRow="1">
                <a:tableStyleId>{638B1855-1B75-4FBE-930C-398BA8C253C6}</a:tableStyleId>
              </a:tblPr>
              <a:tblGrid>
                <a:gridCol w="2684834"/>
                <a:gridCol w="820366"/>
              </a:tblGrid>
              <a:tr h="370840">
                <a:tc>
                  <a:txBody>
                    <a:bodyPr/>
                    <a:lstStyle/>
                    <a:p>
                      <a:r>
                        <a:rPr lang="en-US" dirty="0" smtClean="0"/>
                        <a:t>Vitamin B12 3.5mg</a:t>
                      </a:r>
                      <a:endParaRPr lang="en-US" dirty="0"/>
                    </a:p>
                  </a:txBody>
                  <a:tcPr/>
                </a:tc>
                <a:tc>
                  <a:txBody>
                    <a:bodyPr/>
                    <a:lstStyle/>
                    <a:p>
                      <a:pPr algn="ctr"/>
                      <a:r>
                        <a:rPr lang="en-US" dirty="0" smtClean="0"/>
                        <a:t>58%</a:t>
                      </a:r>
                      <a:endParaRPr lang="en-US" dirty="0"/>
                    </a:p>
                  </a:txBody>
                  <a:tcPr/>
                </a:tc>
              </a:tr>
              <a:tr h="370840">
                <a:tc>
                  <a:txBody>
                    <a:bodyPr/>
                    <a:lstStyle/>
                    <a:p>
                      <a:r>
                        <a:rPr lang="en-US" dirty="0" smtClean="0"/>
                        <a:t>Calcium 9mg </a:t>
                      </a:r>
                      <a:endParaRPr lang="en-US" dirty="0"/>
                    </a:p>
                  </a:txBody>
                  <a:tcPr/>
                </a:tc>
                <a:tc>
                  <a:txBody>
                    <a:bodyPr/>
                    <a:lstStyle/>
                    <a:p>
                      <a:pPr algn="ctr"/>
                      <a:r>
                        <a:rPr lang="en-US" dirty="0" smtClean="0"/>
                        <a:t>58%</a:t>
                      </a:r>
                      <a:endParaRPr lang="en-US" dirty="0"/>
                    </a:p>
                  </a:txBody>
                  <a:tcPr/>
                </a:tc>
              </a:tr>
              <a:tr h="370840">
                <a:tc>
                  <a:txBody>
                    <a:bodyPr/>
                    <a:lstStyle/>
                    <a:p>
                      <a:r>
                        <a:rPr lang="en-US" dirty="0" smtClean="0"/>
                        <a:t>Iron mg </a:t>
                      </a:r>
                      <a:endParaRPr lang="en-US" dirty="0"/>
                    </a:p>
                  </a:txBody>
                  <a:tcPr/>
                </a:tc>
                <a:tc>
                  <a:txBody>
                    <a:bodyPr/>
                    <a:lstStyle/>
                    <a:p>
                      <a:pPr algn="ctr"/>
                      <a:r>
                        <a:rPr lang="en-US" dirty="0" smtClean="0"/>
                        <a:t>58%</a:t>
                      </a:r>
                      <a:endParaRPr lang="en-US" dirty="0"/>
                    </a:p>
                  </a:txBody>
                  <a:tcPr/>
                </a:tc>
              </a:tr>
              <a:tr h="370840">
                <a:tc>
                  <a:txBody>
                    <a:bodyPr/>
                    <a:lstStyle/>
                    <a:p>
                      <a:endParaRPr lang="en-US" dirty="0"/>
                    </a:p>
                  </a:txBody>
                  <a:tcPr/>
                </a:tc>
                <a:tc>
                  <a:txBody>
                    <a:bodyPr/>
                    <a:lstStyle/>
                    <a:p>
                      <a:pPr algn="ctr"/>
                      <a:endParaRPr lang="en-US" dirty="0"/>
                    </a:p>
                  </a:txBody>
                  <a:tcPr/>
                </a:tc>
              </a:tr>
            </a:tbl>
          </a:graphicData>
        </a:graphic>
      </p:graphicFrame>
      <p:graphicFrame>
        <p:nvGraphicFramePr>
          <p:cNvPr id="15" name="Table 14"/>
          <p:cNvGraphicFramePr>
            <a:graphicFrameLocks noGrp="1"/>
          </p:cNvGraphicFramePr>
          <p:nvPr/>
        </p:nvGraphicFramePr>
        <p:xfrm>
          <a:off x="0" y="4724400"/>
          <a:ext cx="7086600" cy="1066800"/>
        </p:xfrm>
        <a:graphic>
          <a:graphicData uri="http://schemas.openxmlformats.org/drawingml/2006/table">
            <a:tbl>
              <a:tblPr firstRow="1" bandRow="1">
                <a:tableStyleId>{7DF18680-E054-41AD-8BC1-D1AEF772440D}</a:tableStyleId>
              </a:tblPr>
              <a:tblGrid>
                <a:gridCol w="7086600"/>
              </a:tblGrid>
              <a:tr h="1066800">
                <a:tc>
                  <a:txBody>
                    <a:bodyPr/>
                    <a:lstStyle/>
                    <a:p>
                      <a:r>
                        <a:rPr lang="en-US" dirty="0" smtClean="0"/>
                        <a:t>*Percent Daily Values are bases on 2,000 Calories diet. Your Values may be </a:t>
                      </a:r>
                      <a:r>
                        <a:rPr lang="en-US" dirty="0" err="1" smtClean="0"/>
                        <a:t>Heigher</a:t>
                      </a:r>
                      <a:r>
                        <a:rPr lang="en-US" dirty="0" smtClean="0"/>
                        <a:t> or lower Depending on your calories needs **100% as Beta Carotene</a:t>
                      </a:r>
                      <a:endParaRPr lang="en-US" dirty="0"/>
                    </a:p>
                  </a:txBody>
                  <a:tcPr/>
                </a:tc>
              </a:tr>
            </a:tbl>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zslim-logo-final-8th dec"/>
          <p:cNvPicPr>
            <a:picLocks noGrp="1" noChangeAspect="1"/>
          </p:cNvPicPr>
          <p:nvPr isPhoto="1"/>
        </p:nvPicPr>
        <p:blipFill>
          <a:blip r:embed="rId2" cstate="print">
            <a:lum/>
            <a:extLst>
              <a:ext uri="{28A0092B-C50C-407E-A947-70E740481C1C}">
                <a14:useLocalDpi xmlns="" xmlns:a14="http://schemas.microsoft.com/office/drawing/2010/main" val="0"/>
              </a:ext>
            </a:extLst>
          </a:blip>
          <a:stretch>
            <a:fillRect/>
          </a:stretch>
        </p:blipFill>
        <p:spPr>
          <a:xfrm>
            <a:off x="4495800" y="304800"/>
            <a:ext cx="3810000" cy="1316964"/>
          </a:xfrm>
          <a:prstGeom prst="rect">
            <a:avLst/>
          </a:prstGeom>
          <a:noFill/>
          <a:ln>
            <a:noFill/>
          </a:ln>
        </p:spPr>
      </p:pic>
      <p:sp>
        <p:nvSpPr>
          <p:cNvPr id="11" name="Content Placeholder 10"/>
          <p:cNvSpPr>
            <a:spLocks noGrp="1"/>
          </p:cNvSpPr>
          <p:nvPr>
            <p:ph idx="1"/>
          </p:nvPr>
        </p:nvSpPr>
        <p:spPr>
          <a:xfrm>
            <a:off x="0" y="1752600"/>
            <a:ext cx="7315200" cy="5105400"/>
          </a:xfrm>
        </p:spPr>
        <p:txBody>
          <a:bodyPr>
            <a:normAutofit fontScale="92500" lnSpcReduction="10000"/>
          </a:bodyPr>
          <a:lstStyle/>
          <a:p>
            <a:pPr algn="just"/>
            <a:r>
              <a:rPr lang="en-US" sz="2000" dirty="0" smtClean="0">
                <a:solidFill>
                  <a:schemeClr val="bg2">
                    <a:lumMod val="50000"/>
                  </a:schemeClr>
                </a:solidFill>
              </a:rPr>
              <a:t>What a striking similarity to planet which also has major portion covered with water. Isn’t it mystic? Yes it is, because nothing is by chance it all just reasserts the fact that we are one with the universe. The life comes to an end with death and most of the time is the result of a disease. So, this book was conceived to provide healthy life to people who are suffering from obesity, overweight, heart diseases, diabetes and similar ailments. A major component that plays a vital role in our well-being is food and during my research for an ideal way to healthy life I discovered that there are several natural sources of food which are rich minerals and vitamins. This book is a review of the select food items and also some natural ways to live a healthy and fit life. I decided to delve deep into the problems that trigger unhealthy state and cause diseases. So this book will talk about human beings and their body. A famous quote says that “The body is the most flexible agenda of life which means how we mold our body, decides what we achieve in our life.</a:t>
            </a:r>
          </a:p>
          <a:p>
            <a:pPr>
              <a:buNone/>
            </a:pPr>
            <a:endParaRPr lang="en-US" sz="2000" dirty="0" smtClean="0">
              <a:solidFill>
                <a:schemeClr val="bg2">
                  <a:lumMod val="50000"/>
                </a:schemeClr>
              </a:solidFill>
            </a:endParaRPr>
          </a:p>
          <a:p>
            <a:pPr>
              <a:buNone/>
            </a:pPr>
            <a:endParaRPr lang="en-US" dirty="0">
              <a:solidFill>
                <a:schemeClr val="accent6"/>
              </a:solidFill>
            </a:endParaRPr>
          </a:p>
        </p:txBody>
      </p:sp>
      <p:sp>
        <p:nvSpPr>
          <p:cNvPr id="6" name="Title 5"/>
          <p:cNvSpPr>
            <a:spLocks noGrp="1"/>
          </p:cNvSpPr>
          <p:nvPr>
            <p:ph type="title"/>
          </p:nvPr>
        </p:nvSpPr>
        <p:spPr>
          <a:xfrm>
            <a:off x="457200" y="762000"/>
            <a:ext cx="4191000" cy="701040"/>
          </a:xfrm>
        </p:spPr>
        <p:txBody>
          <a:bodyPr>
            <a:normAutofit/>
          </a:bodyPr>
          <a:lstStyle/>
          <a:p>
            <a:r>
              <a:rPr lang="en-US" sz="3200" dirty="0" smtClean="0"/>
              <a:t>I CHALLENGE BOOK</a:t>
            </a:r>
            <a:endParaRPr lang="en-US" sz="3200" dirty="0"/>
          </a:p>
        </p:txBody>
      </p:sp>
      <p:pic>
        <p:nvPicPr>
          <p:cNvPr id="3074" name="Picture 2" descr="C:\Users\Admin\Desktop\Untitled-1.png"/>
          <p:cNvPicPr>
            <a:picLocks noChangeAspect="1" noChangeArrowheads="1"/>
          </p:cNvPicPr>
          <p:nvPr/>
        </p:nvPicPr>
        <p:blipFill>
          <a:blip r:embed="rId3"/>
          <a:srcRect/>
          <a:stretch>
            <a:fillRect/>
          </a:stretch>
        </p:blipFill>
        <p:spPr bwMode="auto">
          <a:xfrm>
            <a:off x="7162800" y="4953000"/>
            <a:ext cx="1828800" cy="1828800"/>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zslim-logo-final-8th dec"/>
          <p:cNvPicPr>
            <a:picLocks noGrp="1" noChangeAspect="1"/>
          </p:cNvPicPr>
          <p:nvPr isPhoto="1"/>
        </p:nvPicPr>
        <p:blipFill>
          <a:blip r:embed="rId2" cstate="print">
            <a:lum/>
            <a:extLst>
              <a:ext uri="{28A0092B-C50C-407E-A947-70E740481C1C}">
                <a14:useLocalDpi xmlns="" xmlns:a14="http://schemas.microsoft.com/office/drawing/2010/main" val="0"/>
              </a:ext>
            </a:extLst>
          </a:blip>
          <a:stretch>
            <a:fillRect/>
          </a:stretch>
        </p:blipFill>
        <p:spPr>
          <a:xfrm>
            <a:off x="4495800" y="304800"/>
            <a:ext cx="3810000" cy="1316964"/>
          </a:xfrm>
          <a:prstGeom prst="rect">
            <a:avLst/>
          </a:prstGeom>
          <a:noFill/>
          <a:ln>
            <a:noFill/>
          </a:ln>
        </p:spPr>
      </p:pic>
      <p:sp>
        <p:nvSpPr>
          <p:cNvPr id="11" name="Content Placeholder 10"/>
          <p:cNvSpPr>
            <a:spLocks noGrp="1"/>
          </p:cNvSpPr>
          <p:nvPr>
            <p:ph idx="1"/>
          </p:nvPr>
        </p:nvSpPr>
        <p:spPr>
          <a:xfrm>
            <a:off x="0" y="1752600"/>
            <a:ext cx="7315200" cy="5105400"/>
          </a:xfrm>
        </p:spPr>
        <p:txBody>
          <a:bodyPr>
            <a:normAutofit/>
          </a:bodyPr>
          <a:lstStyle/>
          <a:p>
            <a:pPr algn="just"/>
            <a:r>
              <a:rPr lang="en-US" sz="2000" dirty="0" smtClean="0">
                <a:solidFill>
                  <a:schemeClr val="bg2">
                    <a:lumMod val="50000"/>
                  </a:schemeClr>
                </a:solidFill>
              </a:rPr>
              <a:t>This book is a unique amalgamation of theoretical learning and practical experience which I gained while experiencing an approach towards healthy Life. I have compiled these experiences and written a book in simple language for easy understanding of what life is all about and how we can achieve the goal of a healthy life. The human body consists of elements like water which constitutes 75% of the body mass and the rest 25% consists of hard core minerals and elements like Oxygen, Silicon, Calcium, Aluminum, Iron etc. </a:t>
            </a:r>
          </a:p>
          <a:p>
            <a:pPr>
              <a:buNone/>
            </a:pPr>
            <a:endParaRPr lang="en-US" dirty="0">
              <a:solidFill>
                <a:schemeClr val="accent6"/>
              </a:solidFill>
            </a:endParaRPr>
          </a:p>
        </p:txBody>
      </p:sp>
      <p:sp>
        <p:nvSpPr>
          <p:cNvPr id="6" name="Title 5"/>
          <p:cNvSpPr>
            <a:spLocks noGrp="1"/>
          </p:cNvSpPr>
          <p:nvPr>
            <p:ph type="title"/>
          </p:nvPr>
        </p:nvSpPr>
        <p:spPr>
          <a:xfrm>
            <a:off x="457200" y="762000"/>
            <a:ext cx="4191000" cy="701040"/>
          </a:xfrm>
        </p:spPr>
        <p:txBody>
          <a:bodyPr>
            <a:normAutofit/>
          </a:bodyPr>
          <a:lstStyle/>
          <a:p>
            <a:r>
              <a:rPr lang="en-US" sz="3200" dirty="0" smtClean="0"/>
              <a:t>I CHALLENGE E-BOOK</a:t>
            </a:r>
            <a:endParaRPr lang="en-US" sz="3200" dirty="0"/>
          </a:p>
        </p:txBody>
      </p:sp>
      <p:pic>
        <p:nvPicPr>
          <p:cNvPr id="7" name="Picture 2" descr="C:\Users\Admin\Desktop\Untitled-1.png"/>
          <p:cNvPicPr>
            <a:picLocks noChangeAspect="1" noChangeArrowheads="1"/>
          </p:cNvPicPr>
          <p:nvPr/>
        </p:nvPicPr>
        <p:blipFill>
          <a:blip r:embed="rId3"/>
          <a:srcRect/>
          <a:stretch>
            <a:fillRect/>
          </a:stretch>
        </p:blipFill>
        <p:spPr bwMode="auto">
          <a:xfrm>
            <a:off x="7239000" y="4876800"/>
            <a:ext cx="1905000" cy="1905000"/>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ZCURE SPRAY</a:t>
            </a:r>
            <a:endParaRPr lang="en-US" dirty="0"/>
          </a:p>
        </p:txBody>
      </p:sp>
      <p:sp>
        <p:nvSpPr>
          <p:cNvPr id="3" name="Content Placeholder 2"/>
          <p:cNvSpPr>
            <a:spLocks noGrp="1"/>
          </p:cNvSpPr>
          <p:nvPr>
            <p:ph idx="1"/>
          </p:nvPr>
        </p:nvSpPr>
        <p:spPr>
          <a:xfrm>
            <a:off x="0" y="1524000"/>
            <a:ext cx="7239000" cy="4876800"/>
          </a:xfrm>
        </p:spPr>
        <p:txBody>
          <a:bodyPr>
            <a:normAutofit/>
          </a:bodyPr>
          <a:lstStyle/>
          <a:p>
            <a:pPr algn="just"/>
            <a:r>
              <a:rPr lang="en-US" sz="2000" dirty="0" smtClean="0">
                <a:solidFill>
                  <a:schemeClr val="bg2">
                    <a:lumMod val="50000"/>
                  </a:schemeClr>
                </a:solidFill>
              </a:rPr>
              <a:t>Zcure is a proprietary and patented </a:t>
            </a:r>
            <a:r>
              <a:rPr lang="en-US" sz="2000" dirty="0" err="1" smtClean="0">
                <a:solidFill>
                  <a:schemeClr val="bg2">
                    <a:lumMod val="50000"/>
                  </a:schemeClr>
                </a:solidFill>
              </a:rPr>
              <a:t>nutraceutical</a:t>
            </a:r>
            <a:r>
              <a:rPr lang="en-US" sz="2000" dirty="0" smtClean="0">
                <a:solidFill>
                  <a:schemeClr val="bg2">
                    <a:lumMod val="50000"/>
                  </a:schemeClr>
                </a:solidFill>
              </a:rPr>
              <a:t> oral spray that has the ability to provide similar therapeutic effects of 1,25 </a:t>
            </a:r>
            <a:r>
              <a:rPr lang="en-US" sz="2000" dirty="0" err="1" smtClean="0">
                <a:solidFill>
                  <a:schemeClr val="bg2">
                    <a:lumMod val="50000"/>
                  </a:schemeClr>
                </a:solidFill>
              </a:rPr>
              <a:t>Dihydroxy</a:t>
            </a:r>
            <a:r>
              <a:rPr lang="en-US" sz="2000" dirty="0" smtClean="0">
                <a:solidFill>
                  <a:schemeClr val="bg2">
                    <a:lumMod val="50000"/>
                  </a:schemeClr>
                </a:solidFill>
              </a:rPr>
              <a:t> vitamin D3, stimulate the immune system, enhance wound healing, facilitate gene transcription, correct the underlying health problems and inhibit a wide range of disease processes. It is a branded formulation of Water-Soluble </a:t>
            </a:r>
            <a:r>
              <a:rPr lang="en-US" sz="2000" dirty="0" err="1" smtClean="0">
                <a:solidFill>
                  <a:schemeClr val="bg2">
                    <a:lumMod val="50000"/>
                  </a:schemeClr>
                </a:solidFill>
              </a:rPr>
              <a:t>Policosanol</a:t>
            </a:r>
            <a:r>
              <a:rPr lang="en-US" sz="2000" dirty="0" smtClean="0">
                <a:solidFill>
                  <a:schemeClr val="bg2">
                    <a:lumMod val="50000"/>
                  </a:schemeClr>
                </a:solidFill>
              </a:rPr>
              <a:t> and has a particle size less than 50 nm. In human studies, Zcure has been shown to target and improve key biomarkers implicated in </a:t>
            </a:r>
            <a:r>
              <a:rPr lang="en-US" sz="2000" dirty="0" err="1" smtClean="0">
                <a:solidFill>
                  <a:schemeClr val="bg2">
                    <a:lumMod val="50000"/>
                  </a:schemeClr>
                </a:solidFill>
              </a:rPr>
              <a:t>diabetes,hyperlipidemia,obesity,infection,inflammation</a:t>
            </a:r>
            <a:r>
              <a:rPr lang="en-US" sz="2000" dirty="0" smtClean="0">
                <a:solidFill>
                  <a:schemeClr val="bg2">
                    <a:lumMod val="50000"/>
                  </a:schemeClr>
                </a:solidFill>
              </a:rPr>
              <a:t>, cardiovascular disease, cancer, kidney disease, blood disorder and auto immune diseases.</a:t>
            </a:r>
            <a:endParaRPr lang="en-US" sz="2000" dirty="0">
              <a:solidFill>
                <a:schemeClr val="bg2">
                  <a:lumMod val="50000"/>
                </a:schemeClr>
              </a:solidFill>
            </a:endParaRPr>
          </a:p>
        </p:txBody>
      </p:sp>
      <p:pic>
        <p:nvPicPr>
          <p:cNvPr id="4" name="Picture 3" descr="zslim-logo-final-8th dec"/>
          <p:cNvPicPr>
            <a:picLocks noGrp="1" noChangeAspect="1"/>
          </p:cNvPicPr>
          <p:nvPr isPhoto="1"/>
        </p:nvPicPr>
        <p:blipFill>
          <a:blip r:embed="rId2" cstate="print">
            <a:lum/>
            <a:extLst>
              <a:ext uri="{28A0092B-C50C-407E-A947-70E740481C1C}">
                <a14:useLocalDpi xmlns="" xmlns:a14="http://schemas.microsoft.com/office/drawing/2010/main" val="0"/>
              </a:ext>
            </a:extLst>
          </a:blip>
          <a:stretch>
            <a:fillRect/>
          </a:stretch>
        </p:blipFill>
        <p:spPr>
          <a:xfrm>
            <a:off x="4495800" y="304800"/>
            <a:ext cx="3810000" cy="1316964"/>
          </a:xfrm>
          <a:prstGeom prst="rect">
            <a:avLst/>
          </a:prstGeom>
          <a:noFill/>
          <a:ln>
            <a:noFill/>
          </a:ln>
        </p:spPr>
      </p:pic>
      <p:pic>
        <p:nvPicPr>
          <p:cNvPr id="6" name="Picture 4" descr="C:\Users\Admin\Desktop\spray.png"/>
          <p:cNvPicPr>
            <a:picLocks noChangeAspect="1" noChangeArrowheads="1"/>
          </p:cNvPicPr>
          <p:nvPr/>
        </p:nvPicPr>
        <p:blipFill>
          <a:blip r:embed="rId3" cstate="print"/>
          <a:srcRect/>
          <a:stretch>
            <a:fillRect/>
          </a:stretch>
        </p:blipFill>
        <p:spPr bwMode="auto">
          <a:xfrm>
            <a:off x="6962775" y="4495800"/>
            <a:ext cx="2333625" cy="2133600"/>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3276600" cy="624840"/>
          </a:xfrm>
        </p:spPr>
        <p:txBody>
          <a:bodyPr/>
          <a:lstStyle/>
          <a:p>
            <a:r>
              <a:rPr lang="en-US" dirty="0" smtClean="0"/>
              <a:t>ZCURE SPRAY</a:t>
            </a:r>
            <a:endParaRPr lang="en-US" dirty="0"/>
          </a:p>
        </p:txBody>
      </p:sp>
      <p:sp>
        <p:nvSpPr>
          <p:cNvPr id="3" name="Content Placeholder 2"/>
          <p:cNvSpPr>
            <a:spLocks noGrp="1"/>
          </p:cNvSpPr>
          <p:nvPr>
            <p:ph idx="1"/>
          </p:nvPr>
        </p:nvSpPr>
        <p:spPr>
          <a:xfrm>
            <a:off x="0" y="1524000"/>
            <a:ext cx="7315200" cy="1143000"/>
          </a:xfrm>
        </p:spPr>
        <p:txBody>
          <a:bodyPr>
            <a:normAutofit/>
          </a:bodyPr>
          <a:lstStyle/>
          <a:p>
            <a:pPr algn="just"/>
            <a:r>
              <a:rPr lang="en-US" sz="2000" dirty="0" smtClean="0">
                <a:solidFill>
                  <a:schemeClr val="bg2">
                    <a:lumMod val="50000"/>
                  </a:schemeClr>
                </a:solidFill>
              </a:rPr>
              <a:t>Zcure supports whole body homeostasis and it is effective for long term health maintenance. Zcure </a:t>
            </a:r>
            <a:r>
              <a:rPr lang="en-US" sz="2000" dirty="0" err="1" smtClean="0">
                <a:solidFill>
                  <a:schemeClr val="bg2">
                    <a:lumMod val="50000"/>
                  </a:schemeClr>
                </a:solidFill>
              </a:rPr>
              <a:t>Policosanol</a:t>
            </a:r>
            <a:r>
              <a:rPr lang="en-US" sz="2000" dirty="0" smtClean="0">
                <a:solidFill>
                  <a:schemeClr val="bg2">
                    <a:lumMod val="50000"/>
                  </a:schemeClr>
                </a:solidFill>
              </a:rPr>
              <a:t> </a:t>
            </a:r>
            <a:r>
              <a:rPr lang="en-US" sz="2000" dirty="0" err="1" smtClean="0">
                <a:solidFill>
                  <a:schemeClr val="bg2">
                    <a:lumMod val="50000"/>
                  </a:schemeClr>
                </a:solidFill>
              </a:rPr>
              <a:t>Nano</a:t>
            </a:r>
            <a:r>
              <a:rPr lang="en-US" sz="2000" dirty="0" smtClean="0">
                <a:solidFill>
                  <a:schemeClr val="bg2">
                    <a:lumMod val="50000"/>
                  </a:schemeClr>
                </a:solidFill>
              </a:rPr>
              <a:t> Spray – the amazing Doctor Z in a bottle!</a:t>
            </a:r>
            <a:endParaRPr lang="en-US" sz="2000" dirty="0">
              <a:solidFill>
                <a:schemeClr val="bg2">
                  <a:lumMod val="50000"/>
                </a:schemeClr>
              </a:solidFill>
            </a:endParaRPr>
          </a:p>
        </p:txBody>
      </p:sp>
      <p:pic>
        <p:nvPicPr>
          <p:cNvPr id="4" name="Picture 3" descr="zslim-logo-final-8th dec"/>
          <p:cNvPicPr>
            <a:picLocks noGrp="1" noChangeAspect="1"/>
          </p:cNvPicPr>
          <p:nvPr isPhoto="1"/>
        </p:nvPicPr>
        <p:blipFill>
          <a:blip r:embed="rId2" cstate="print">
            <a:lum/>
            <a:extLst>
              <a:ext uri="{28A0092B-C50C-407E-A947-70E740481C1C}">
                <a14:useLocalDpi xmlns="" xmlns:a14="http://schemas.microsoft.com/office/drawing/2010/main" val="0"/>
              </a:ext>
            </a:extLst>
          </a:blip>
          <a:stretch>
            <a:fillRect/>
          </a:stretch>
        </p:blipFill>
        <p:spPr>
          <a:xfrm>
            <a:off x="4495800" y="304800"/>
            <a:ext cx="3810000" cy="1316964"/>
          </a:xfrm>
          <a:prstGeom prst="rect">
            <a:avLst/>
          </a:prstGeom>
          <a:noFill/>
          <a:ln>
            <a:noFill/>
          </a:ln>
        </p:spPr>
      </p:pic>
      <p:pic>
        <p:nvPicPr>
          <p:cNvPr id="6" name="Picture 4" descr="C:\Users\Admin\Desktop\spray.png"/>
          <p:cNvPicPr>
            <a:picLocks noChangeAspect="1" noChangeArrowheads="1"/>
          </p:cNvPicPr>
          <p:nvPr/>
        </p:nvPicPr>
        <p:blipFill>
          <a:blip r:embed="rId3" cstate="print"/>
          <a:srcRect/>
          <a:stretch>
            <a:fillRect/>
          </a:stretch>
        </p:blipFill>
        <p:spPr bwMode="auto">
          <a:xfrm>
            <a:off x="7010400" y="4713514"/>
            <a:ext cx="2286000" cy="2220686"/>
          </a:xfrm>
          <a:prstGeom prst="rect">
            <a:avLst/>
          </a:prstGeom>
          <a:noFill/>
        </p:spPr>
      </p:pic>
      <p:sp>
        <p:nvSpPr>
          <p:cNvPr id="7" name="Title 1"/>
          <p:cNvSpPr txBox="1">
            <a:spLocks/>
          </p:cNvSpPr>
          <p:nvPr/>
        </p:nvSpPr>
        <p:spPr>
          <a:xfrm>
            <a:off x="2133600" y="2514600"/>
            <a:ext cx="5181600" cy="457200"/>
          </a:xfrm>
          <a:prstGeom prst="rect">
            <a:avLst/>
          </a:prstGeom>
        </p:spPr>
        <p:txBody>
          <a:bodyPr vert="horz" lIns="45720" tIns="0" rIns="45720" bIns="0" anchor="b" anchorCtr="0">
            <a:normAutofit/>
          </a:bodyPr>
          <a:lstStyle/>
          <a:p>
            <a:pPr lvl="0">
              <a:spcBef>
                <a:spcPct val="0"/>
              </a:spcBef>
            </a:pPr>
            <a:r>
              <a:rPr lang="en-US" sz="2400" b="1" cap="all" dirty="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latin typeface="+mj-lt"/>
                <a:ea typeface="+mj-ea"/>
                <a:cs typeface="+mj-cs"/>
              </a:rPr>
              <a:t>Zcure and </a:t>
            </a:r>
            <a:r>
              <a:rPr lang="en-US" sz="2400" b="1" cap="all" dirty="0" err="1">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latin typeface="+mj-lt"/>
                <a:ea typeface="+mj-ea"/>
                <a:cs typeface="+mj-cs"/>
              </a:rPr>
              <a:t>Nano</a:t>
            </a:r>
            <a:r>
              <a:rPr lang="en-US" sz="2400" b="1" cap="all" dirty="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latin typeface="+mj-lt"/>
                <a:ea typeface="+mj-ea"/>
                <a:cs typeface="+mj-cs"/>
              </a:rPr>
              <a:t>-Particles</a:t>
            </a:r>
            <a:endParaRPr kumimoji="0" lang="en-US" sz="2400" b="1" i="0" u="none" strike="noStrike" kern="1200" cap="all" spc="0" normalizeH="0" baseline="0" noProof="0" dirty="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endParaRPr>
          </a:p>
        </p:txBody>
      </p:sp>
      <p:pic>
        <p:nvPicPr>
          <p:cNvPr id="8" name="Picture 2"/>
          <p:cNvPicPr>
            <a:picLocks noChangeAspect="1" noChangeArrowheads="1"/>
          </p:cNvPicPr>
          <p:nvPr/>
        </p:nvPicPr>
        <p:blipFill rotWithShape="1">
          <a:blip r:embed="rId4" cstate="print">
            <a:extLst>
              <a:ext uri="{28A0092B-C50C-407E-A947-70E740481C1C}">
                <a14:useLocalDpi xmlns="" xmlns:a14="http://schemas.microsoft.com/office/drawing/2010/main" val="0"/>
              </a:ext>
            </a:extLst>
          </a:blip>
          <a:srcRect l="23284" t="31665" r="24010" b="13340"/>
          <a:stretch/>
        </p:blipFill>
        <p:spPr bwMode="auto">
          <a:xfrm>
            <a:off x="228600" y="2971800"/>
            <a:ext cx="6934200" cy="3657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4191000" cy="624840"/>
          </a:xfrm>
        </p:spPr>
        <p:txBody>
          <a:bodyPr>
            <a:normAutofit/>
          </a:bodyPr>
          <a:lstStyle/>
          <a:p>
            <a:r>
              <a:rPr lang="en-US" dirty="0" smtClean="0"/>
              <a:t>ZCURE in action</a:t>
            </a:r>
            <a:endParaRPr lang="en-US" dirty="0"/>
          </a:p>
        </p:txBody>
      </p:sp>
      <p:sp>
        <p:nvSpPr>
          <p:cNvPr id="3" name="Content Placeholder 2"/>
          <p:cNvSpPr>
            <a:spLocks noGrp="1"/>
          </p:cNvSpPr>
          <p:nvPr>
            <p:ph idx="1"/>
          </p:nvPr>
        </p:nvSpPr>
        <p:spPr>
          <a:xfrm>
            <a:off x="0" y="1752600"/>
            <a:ext cx="7162800" cy="5105400"/>
          </a:xfrm>
        </p:spPr>
        <p:txBody>
          <a:bodyPr>
            <a:normAutofit/>
          </a:bodyPr>
          <a:lstStyle/>
          <a:p>
            <a:pPr algn="just"/>
            <a:r>
              <a:rPr lang="en-US" sz="2000" dirty="0" smtClean="0">
                <a:solidFill>
                  <a:schemeClr val="bg2">
                    <a:lumMod val="50000"/>
                  </a:schemeClr>
                </a:solidFill>
              </a:rPr>
              <a:t>Increases vitamin C &amp; Adiponectin levels.</a:t>
            </a:r>
          </a:p>
          <a:p>
            <a:pPr algn="just"/>
            <a:r>
              <a:rPr lang="en-US" sz="2000" dirty="0" smtClean="0">
                <a:solidFill>
                  <a:schemeClr val="bg2">
                    <a:lumMod val="50000"/>
                  </a:schemeClr>
                </a:solidFill>
              </a:rPr>
              <a:t>Decreases NF-KB and TNF-</a:t>
            </a:r>
            <a:r>
              <a:rPr lang="el-GR" sz="2000" dirty="0" smtClean="0">
                <a:solidFill>
                  <a:schemeClr val="bg2">
                    <a:lumMod val="50000"/>
                  </a:schemeClr>
                </a:solidFill>
              </a:rPr>
              <a:t> α</a:t>
            </a:r>
            <a:r>
              <a:rPr lang="en-US" sz="2000" dirty="0" smtClean="0">
                <a:solidFill>
                  <a:schemeClr val="bg2">
                    <a:lumMod val="50000"/>
                  </a:schemeClr>
                </a:solidFill>
              </a:rPr>
              <a:t> levels.</a:t>
            </a:r>
          </a:p>
          <a:p>
            <a:pPr algn="just"/>
            <a:r>
              <a:rPr lang="en-US" sz="2000" dirty="0" smtClean="0">
                <a:solidFill>
                  <a:schemeClr val="bg2">
                    <a:lumMod val="50000"/>
                  </a:schemeClr>
                </a:solidFill>
              </a:rPr>
              <a:t>Corrects for other imbalance </a:t>
            </a:r>
            <a:r>
              <a:rPr lang="en-US" sz="2000" dirty="0" err="1" smtClean="0">
                <a:solidFill>
                  <a:schemeClr val="bg2">
                    <a:lumMod val="50000"/>
                  </a:schemeClr>
                </a:solidFill>
              </a:rPr>
              <a:t>biomakers</a:t>
            </a:r>
            <a:r>
              <a:rPr lang="en-US" sz="2000" dirty="0" smtClean="0">
                <a:solidFill>
                  <a:schemeClr val="bg2">
                    <a:lumMod val="50000"/>
                  </a:schemeClr>
                </a:solidFill>
              </a:rPr>
              <a:t>.</a:t>
            </a:r>
          </a:p>
          <a:p>
            <a:pPr algn="just"/>
            <a:r>
              <a:rPr lang="en-US" sz="2000" dirty="0" smtClean="0">
                <a:solidFill>
                  <a:schemeClr val="bg2">
                    <a:lumMod val="50000"/>
                  </a:schemeClr>
                </a:solidFill>
              </a:rPr>
              <a:t>Generates </a:t>
            </a:r>
            <a:r>
              <a:rPr lang="en-US" sz="2000" dirty="0" err="1" smtClean="0">
                <a:solidFill>
                  <a:schemeClr val="bg2">
                    <a:lumMod val="50000"/>
                  </a:schemeClr>
                </a:solidFill>
              </a:rPr>
              <a:t>pluripotent</a:t>
            </a:r>
            <a:r>
              <a:rPr lang="en-US" sz="2000" dirty="0" smtClean="0">
                <a:solidFill>
                  <a:schemeClr val="bg2">
                    <a:lumMod val="50000"/>
                  </a:schemeClr>
                </a:solidFill>
              </a:rPr>
              <a:t> stem cells to repair damaged cells, blood vessels and scar tissues.</a:t>
            </a:r>
          </a:p>
          <a:p>
            <a:pPr algn="just"/>
            <a:r>
              <a:rPr lang="en-US" sz="2000" dirty="0" smtClean="0">
                <a:solidFill>
                  <a:schemeClr val="bg2">
                    <a:lumMod val="50000"/>
                  </a:schemeClr>
                </a:solidFill>
              </a:rPr>
              <a:t>Modulates the immune systems and improves immune and physiological functions.</a:t>
            </a:r>
          </a:p>
        </p:txBody>
      </p:sp>
      <p:pic>
        <p:nvPicPr>
          <p:cNvPr id="4" name="Picture 3" descr="zslim-logo-final-8th dec"/>
          <p:cNvPicPr>
            <a:picLocks noGrp="1" noChangeAspect="1"/>
          </p:cNvPicPr>
          <p:nvPr isPhoto="1"/>
        </p:nvPicPr>
        <p:blipFill>
          <a:blip r:embed="rId2" cstate="print">
            <a:lum/>
            <a:extLst>
              <a:ext uri="{28A0092B-C50C-407E-A947-70E740481C1C}">
                <a14:useLocalDpi xmlns="" xmlns:a14="http://schemas.microsoft.com/office/drawing/2010/main" val="0"/>
              </a:ext>
            </a:extLst>
          </a:blip>
          <a:stretch>
            <a:fillRect/>
          </a:stretch>
        </p:blipFill>
        <p:spPr>
          <a:xfrm>
            <a:off x="4495800" y="304800"/>
            <a:ext cx="3810000" cy="1316964"/>
          </a:xfrm>
          <a:prstGeom prst="rect">
            <a:avLst/>
          </a:prstGeom>
          <a:noFill/>
          <a:ln>
            <a:noFill/>
          </a:ln>
        </p:spPr>
      </p:pic>
      <p:pic>
        <p:nvPicPr>
          <p:cNvPr id="6" name="Picture 4" descr="C:\Users\Admin\Desktop\spray.png"/>
          <p:cNvPicPr>
            <a:picLocks noChangeAspect="1" noChangeArrowheads="1"/>
          </p:cNvPicPr>
          <p:nvPr/>
        </p:nvPicPr>
        <p:blipFill>
          <a:blip r:embed="rId3" cstate="print"/>
          <a:srcRect/>
          <a:stretch>
            <a:fillRect/>
          </a:stretch>
        </p:blipFill>
        <p:spPr bwMode="auto">
          <a:xfrm>
            <a:off x="6934200" y="4565468"/>
            <a:ext cx="2438400" cy="2368731"/>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4191000" cy="624840"/>
          </a:xfrm>
        </p:spPr>
        <p:txBody>
          <a:bodyPr>
            <a:normAutofit/>
          </a:bodyPr>
          <a:lstStyle/>
          <a:p>
            <a:r>
              <a:rPr lang="en-US" dirty="0" err="1" smtClean="0"/>
              <a:t>Nano</a:t>
            </a:r>
            <a:r>
              <a:rPr lang="en-US" dirty="0" smtClean="0"/>
              <a:t> </a:t>
            </a:r>
            <a:r>
              <a:rPr lang="en-US" dirty="0" err="1" smtClean="0"/>
              <a:t>Curcumin</a:t>
            </a:r>
            <a:endParaRPr lang="en-US" dirty="0"/>
          </a:p>
        </p:txBody>
      </p:sp>
      <p:sp>
        <p:nvSpPr>
          <p:cNvPr id="3" name="Content Placeholder 2"/>
          <p:cNvSpPr>
            <a:spLocks noGrp="1"/>
          </p:cNvSpPr>
          <p:nvPr>
            <p:ph idx="1"/>
          </p:nvPr>
        </p:nvSpPr>
        <p:spPr>
          <a:xfrm>
            <a:off x="0" y="1752600"/>
            <a:ext cx="7162800" cy="5105400"/>
          </a:xfrm>
        </p:spPr>
        <p:txBody>
          <a:bodyPr>
            <a:normAutofit/>
          </a:bodyPr>
          <a:lstStyle/>
          <a:p>
            <a:pPr algn="just"/>
            <a:r>
              <a:rPr lang="en-US" sz="2000" dirty="0" smtClean="0">
                <a:solidFill>
                  <a:schemeClr val="bg2">
                    <a:lumMod val="50000"/>
                  </a:schemeClr>
                </a:solidFill>
              </a:rPr>
              <a:t>Turmeric is an important edible and medicinal herb which has been used since centuries to treat several diseases like arthritis, pain, bruises, eye problems, gastrointestinal problems, worms, swelling, cancer and many more.</a:t>
            </a:r>
          </a:p>
          <a:p>
            <a:pPr algn="just"/>
            <a:r>
              <a:rPr lang="en-US" sz="2000" dirty="0" err="1" smtClean="0">
                <a:solidFill>
                  <a:schemeClr val="bg2">
                    <a:lumMod val="50000"/>
                  </a:schemeClr>
                </a:solidFill>
              </a:rPr>
              <a:t>Curcumin</a:t>
            </a:r>
            <a:r>
              <a:rPr lang="en-US" sz="2000" dirty="0" smtClean="0">
                <a:solidFill>
                  <a:schemeClr val="bg2">
                    <a:lumMod val="50000"/>
                  </a:schemeClr>
                </a:solidFill>
              </a:rPr>
              <a:t>, a low cost, non toxic active ingredient in turmeric is responsible for its characteristic </a:t>
            </a:r>
            <a:r>
              <a:rPr lang="en-US" sz="2000" dirty="0" err="1" smtClean="0">
                <a:solidFill>
                  <a:schemeClr val="bg2">
                    <a:lumMod val="50000"/>
                  </a:schemeClr>
                </a:solidFill>
              </a:rPr>
              <a:t>colour</a:t>
            </a:r>
            <a:r>
              <a:rPr lang="en-US" sz="2000" dirty="0" smtClean="0">
                <a:solidFill>
                  <a:schemeClr val="bg2">
                    <a:lumMod val="50000"/>
                  </a:schemeClr>
                </a:solidFill>
              </a:rPr>
              <a:t>, </a:t>
            </a:r>
            <a:r>
              <a:rPr lang="en-US" sz="2000" dirty="0" err="1" smtClean="0">
                <a:solidFill>
                  <a:schemeClr val="bg2">
                    <a:lumMod val="50000"/>
                  </a:schemeClr>
                </a:solidFill>
              </a:rPr>
              <a:t>odour</a:t>
            </a:r>
            <a:r>
              <a:rPr lang="en-US" sz="2000" dirty="0" smtClean="0">
                <a:solidFill>
                  <a:schemeClr val="bg2">
                    <a:lumMod val="50000"/>
                  </a:schemeClr>
                </a:solidFill>
              </a:rPr>
              <a:t> and therapeutic anti oxidant and anti inflammatory properties.</a:t>
            </a:r>
          </a:p>
          <a:p>
            <a:r>
              <a:rPr lang="en-US" sz="2000" dirty="0" err="1" smtClean="0">
                <a:solidFill>
                  <a:schemeClr val="bg2">
                    <a:lumMod val="50000"/>
                  </a:schemeClr>
                </a:solidFill>
              </a:rPr>
              <a:t>Nanocurcumin</a:t>
            </a:r>
            <a:r>
              <a:rPr lang="en-US" sz="2000" dirty="0" smtClean="0">
                <a:solidFill>
                  <a:schemeClr val="bg2">
                    <a:lumMod val="50000"/>
                  </a:schemeClr>
                </a:solidFill>
              </a:rPr>
              <a:t> is a modified form of </a:t>
            </a:r>
            <a:r>
              <a:rPr lang="en-US" sz="2000" dirty="0" err="1" smtClean="0">
                <a:solidFill>
                  <a:schemeClr val="bg2">
                    <a:lumMod val="50000"/>
                  </a:schemeClr>
                </a:solidFill>
              </a:rPr>
              <a:t>curcumin</a:t>
            </a:r>
            <a:r>
              <a:rPr lang="en-US" sz="2000" dirty="0" smtClean="0">
                <a:solidFill>
                  <a:schemeClr val="bg2">
                    <a:lumMod val="50000"/>
                  </a:schemeClr>
                </a:solidFill>
              </a:rPr>
              <a:t> in which the particles of </a:t>
            </a:r>
            <a:r>
              <a:rPr lang="en-US" sz="2000" dirty="0" err="1" smtClean="0">
                <a:solidFill>
                  <a:schemeClr val="bg2">
                    <a:lumMod val="50000"/>
                  </a:schemeClr>
                </a:solidFill>
              </a:rPr>
              <a:t>curcumin</a:t>
            </a:r>
            <a:r>
              <a:rPr lang="en-US" sz="2000" dirty="0" smtClean="0">
                <a:solidFill>
                  <a:schemeClr val="bg2">
                    <a:lumMod val="50000"/>
                  </a:schemeClr>
                </a:solidFill>
              </a:rPr>
              <a:t> are transformed into </a:t>
            </a:r>
            <a:r>
              <a:rPr lang="en-US" sz="2000" u="sng" dirty="0" err="1" smtClean="0">
                <a:solidFill>
                  <a:schemeClr val="bg2">
                    <a:lumMod val="50000"/>
                  </a:schemeClr>
                </a:solidFill>
              </a:rPr>
              <a:t>nanoparticles</a:t>
            </a:r>
            <a:r>
              <a:rPr lang="en-US" sz="2000" dirty="0" smtClean="0">
                <a:solidFill>
                  <a:schemeClr val="bg2">
                    <a:lumMod val="50000"/>
                  </a:schemeClr>
                </a:solidFill>
              </a:rPr>
              <a:t> that are more soluble and deliverable in the body.</a:t>
            </a:r>
          </a:p>
          <a:p>
            <a:pPr>
              <a:buNone/>
            </a:pPr>
            <a:r>
              <a:rPr lang="en-US" sz="2000" dirty="0" smtClean="0"/>
              <a:t/>
            </a:r>
            <a:br>
              <a:rPr lang="en-US" sz="2000" dirty="0" smtClean="0"/>
            </a:br>
            <a:endParaRPr lang="en-US" sz="2000" dirty="0" smtClean="0">
              <a:solidFill>
                <a:schemeClr val="bg2">
                  <a:lumMod val="50000"/>
                </a:schemeClr>
              </a:solidFill>
            </a:endParaRPr>
          </a:p>
        </p:txBody>
      </p:sp>
      <p:pic>
        <p:nvPicPr>
          <p:cNvPr id="4" name="Picture 3" descr="zslim-logo-final-8th dec"/>
          <p:cNvPicPr>
            <a:picLocks noGrp="1" noChangeAspect="1"/>
          </p:cNvPicPr>
          <p:nvPr isPhoto="1"/>
        </p:nvPicPr>
        <p:blipFill>
          <a:blip r:embed="rId2" cstate="print">
            <a:lum/>
            <a:extLst>
              <a:ext uri="{28A0092B-C50C-407E-A947-70E740481C1C}">
                <a14:useLocalDpi xmlns="" xmlns:a14="http://schemas.microsoft.com/office/drawing/2010/main" val="0"/>
              </a:ext>
            </a:extLst>
          </a:blip>
          <a:stretch>
            <a:fillRect/>
          </a:stretch>
        </p:blipFill>
        <p:spPr>
          <a:xfrm>
            <a:off x="4495800" y="304800"/>
            <a:ext cx="3810000" cy="1316964"/>
          </a:xfrm>
          <a:prstGeom prst="rect">
            <a:avLst/>
          </a:prstGeom>
          <a:noFill/>
          <a:ln>
            <a:noFill/>
          </a:ln>
        </p:spPr>
      </p:pic>
      <p:pic>
        <p:nvPicPr>
          <p:cNvPr id="7" name="Picture 2" descr="C:\Users\Admin\Downloads\nano cummin.png"/>
          <p:cNvPicPr>
            <a:picLocks noChangeAspect="1" noChangeArrowheads="1"/>
          </p:cNvPicPr>
          <p:nvPr/>
        </p:nvPicPr>
        <p:blipFill>
          <a:blip r:embed="rId3"/>
          <a:srcRect/>
          <a:stretch>
            <a:fillRect/>
          </a:stretch>
        </p:blipFill>
        <p:spPr bwMode="auto">
          <a:xfrm>
            <a:off x="7086600" y="3046338"/>
            <a:ext cx="2133600" cy="3811662"/>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696200" cy="1143000"/>
          </a:xfrm>
        </p:spPr>
        <p:txBody>
          <a:bodyPr/>
          <a:lstStyle/>
          <a:p>
            <a:r>
              <a:rPr lang="en-US" dirty="0" smtClean="0"/>
              <a:t>Our Mission</a:t>
            </a:r>
            <a:endParaRPr lang="en-US" dirty="0"/>
          </a:p>
        </p:txBody>
      </p:sp>
      <p:sp>
        <p:nvSpPr>
          <p:cNvPr id="3" name="Content Placeholder 2"/>
          <p:cNvSpPr>
            <a:spLocks noGrp="1"/>
          </p:cNvSpPr>
          <p:nvPr>
            <p:ph idx="1"/>
          </p:nvPr>
        </p:nvSpPr>
        <p:spPr>
          <a:xfrm>
            <a:off x="0" y="1609416"/>
            <a:ext cx="7467600" cy="5248584"/>
          </a:xfrm>
        </p:spPr>
        <p:txBody>
          <a:bodyPr>
            <a:normAutofit fontScale="92500" lnSpcReduction="10000"/>
          </a:bodyPr>
          <a:lstStyle/>
          <a:p>
            <a:pPr>
              <a:buNone/>
            </a:pPr>
            <a:endParaRPr lang="en-US" sz="2800" dirty="0" smtClean="0">
              <a:solidFill>
                <a:schemeClr val="tx2">
                  <a:lumMod val="75000"/>
                </a:schemeClr>
              </a:solidFill>
            </a:endParaRPr>
          </a:p>
          <a:p>
            <a:r>
              <a:rPr lang="en-US" sz="2100" dirty="0" smtClean="0">
                <a:solidFill>
                  <a:schemeClr val="tx2">
                    <a:lumMod val="75000"/>
                  </a:schemeClr>
                </a:solidFill>
              </a:rPr>
              <a:t>In today’s fast growing lifestyle everyone is running to achieve their goal within the minimum time span. Whether it is in Asia , Europe, U.S.A., China or any other continent, we found this race is going-on among all the people of this world. In today’s modern era the whole world is like a global-village, as a result day by day competition in every aspect of life is getting tough.</a:t>
            </a:r>
          </a:p>
          <a:p>
            <a:pPr>
              <a:buNone/>
            </a:pPr>
            <a:endParaRPr lang="en-US" sz="2100" dirty="0" smtClean="0">
              <a:solidFill>
                <a:schemeClr val="tx2">
                  <a:lumMod val="75000"/>
                </a:schemeClr>
              </a:solidFill>
            </a:endParaRPr>
          </a:p>
          <a:p>
            <a:r>
              <a:rPr lang="en-US" sz="2100" dirty="0" smtClean="0">
                <a:solidFill>
                  <a:schemeClr val="tx2">
                    <a:lumMod val="75000"/>
                  </a:schemeClr>
                </a:solidFill>
              </a:rPr>
              <a:t>The pressure of modern life-style affecting us in various way whether it is physical or psychological. We have time for everything , but not able to manage an hour from our daily busy schedule to enhance our physical or psychological growth. </a:t>
            </a:r>
            <a:r>
              <a:rPr lang="en-US" sz="2100" b="1" dirty="0" smtClean="0">
                <a:solidFill>
                  <a:schemeClr val="accent6"/>
                </a:solidFill>
              </a:rPr>
              <a:t>NO GYM BE SLIM, LLC </a:t>
            </a:r>
            <a:r>
              <a:rPr lang="en-US" sz="2100" dirty="0" smtClean="0">
                <a:solidFill>
                  <a:schemeClr val="tx2">
                    <a:lumMod val="75000"/>
                  </a:schemeClr>
                </a:solidFill>
              </a:rPr>
              <a:t>is not a simple business venture, it is an effort to make the world understand and help to achieve a healthy life and stress free mind, without investing much time and efforts.</a:t>
            </a:r>
            <a:r>
              <a:rPr lang="en-US" sz="2500" dirty="0" smtClean="0">
                <a:solidFill>
                  <a:schemeClr val="tx2">
                    <a:lumMod val="75000"/>
                  </a:schemeClr>
                </a:solidFill>
              </a:rPr>
              <a:t/>
            </a:r>
            <a:br>
              <a:rPr lang="en-US" sz="2500" dirty="0" smtClean="0">
                <a:solidFill>
                  <a:schemeClr val="tx2">
                    <a:lumMod val="75000"/>
                  </a:schemeClr>
                </a:solidFill>
              </a:rPr>
            </a:br>
            <a:endParaRPr lang="en-US" sz="2100" dirty="0">
              <a:solidFill>
                <a:schemeClr val="tx2">
                  <a:lumMod val="75000"/>
                </a:schemeClr>
              </a:solidFill>
            </a:endParaRPr>
          </a:p>
        </p:txBody>
      </p:sp>
      <p:pic>
        <p:nvPicPr>
          <p:cNvPr id="4" name="Picture 3" descr="zslim-logo-final-8th dec"/>
          <p:cNvPicPr>
            <a:picLocks noGrp="1" noChangeAspect="1"/>
          </p:cNvPicPr>
          <p:nvPr isPhoto="1"/>
        </p:nvPicPr>
        <p:blipFill>
          <a:blip r:embed="rId2" cstate="print">
            <a:lum/>
            <a:extLst>
              <a:ext uri="{28A0092B-C50C-407E-A947-70E740481C1C}">
                <a14:useLocalDpi xmlns="" xmlns:a14="http://schemas.microsoft.com/office/drawing/2010/main" val="0"/>
              </a:ext>
            </a:extLst>
          </a:blip>
          <a:stretch>
            <a:fillRect/>
          </a:stretch>
        </p:blipFill>
        <p:spPr>
          <a:xfrm>
            <a:off x="4495800" y="304800"/>
            <a:ext cx="3810000" cy="1316964"/>
          </a:xfrm>
          <a:prstGeom prst="rect">
            <a:avLst/>
          </a:prstGeom>
          <a:noFill/>
          <a:ln>
            <a:noFill/>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4191000" cy="624840"/>
          </a:xfrm>
        </p:spPr>
        <p:txBody>
          <a:bodyPr>
            <a:normAutofit/>
          </a:bodyPr>
          <a:lstStyle/>
          <a:p>
            <a:r>
              <a:rPr lang="en-US" dirty="0" smtClean="0"/>
              <a:t>Dietician</a:t>
            </a:r>
            <a:endParaRPr lang="en-US" dirty="0"/>
          </a:p>
        </p:txBody>
      </p:sp>
      <p:sp>
        <p:nvSpPr>
          <p:cNvPr id="3" name="Content Placeholder 2"/>
          <p:cNvSpPr>
            <a:spLocks noGrp="1"/>
          </p:cNvSpPr>
          <p:nvPr>
            <p:ph idx="1"/>
          </p:nvPr>
        </p:nvSpPr>
        <p:spPr>
          <a:xfrm>
            <a:off x="0" y="1752600"/>
            <a:ext cx="7315200" cy="5105400"/>
          </a:xfrm>
        </p:spPr>
        <p:txBody>
          <a:bodyPr>
            <a:normAutofit/>
          </a:bodyPr>
          <a:lstStyle/>
          <a:p>
            <a:pPr algn="just"/>
            <a:r>
              <a:rPr lang="en-US" sz="2000" dirty="0" smtClean="0">
                <a:solidFill>
                  <a:schemeClr val="bg2">
                    <a:lumMod val="50000"/>
                  </a:schemeClr>
                </a:solidFill>
              </a:rPr>
              <a:t>The best thing to happen to the nutrition scene in world to cater to the specific and general needs of each and every individual. A most descriptive advice for nutrition and dietetics information, therapeutic diets, low calorie recipes, tailored diet plans suiting individual requirements and expert advice by NGBS nutritionists and dieticians online or at NGBS Health stores. Also available are Customized Diets, Weight Loss </a:t>
            </a:r>
            <a:r>
              <a:rPr lang="en-US" sz="2000" dirty="0" err="1" smtClean="0">
                <a:solidFill>
                  <a:schemeClr val="bg2">
                    <a:lumMod val="50000"/>
                  </a:schemeClr>
                </a:solidFill>
              </a:rPr>
              <a:t>Programmes</a:t>
            </a:r>
            <a:r>
              <a:rPr lang="en-US" sz="2000" dirty="0" smtClean="0">
                <a:solidFill>
                  <a:schemeClr val="bg2">
                    <a:lumMod val="50000"/>
                  </a:schemeClr>
                </a:solidFill>
              </a:rPr>
              <a:t>.</a:t>
            </a:r>
          </a:p>
        </p:txBody>
      </p:sp>
      <p:pic>
        <p:nvPicPr>
          <p:cNvPr id="4" name="Picture 3" descr="zslim-logo-final-8th dec"/>
          <p:cNvPicPr>
            <a:picLocks noGrp="1" noChangeAspect="1"/>
          </p:cNvPicPr>
          <p:nvPr isPhoto="1"/>
        </p:nvPicPr>
        <p:blipFill>
          <a:blip r:embed="rId2" cstate="print">
            <a:lum/>
            <a:extLst>
              <a:ext uri="{28A0092B-C50C-407E-A947-70E740481C1C}">
                <a14:useLocalDpi xmlns="" xmlns:a14="http://schemas.microsoft.com/office/drawing/2010/main" val="0"/>
              </a:ext>
            </a:extLst>
          </a:blip>
          <a:stretch>
            <a:fillRect/>
          </a:stretch>
        </p:blipFill>
        <p:spPr>
          <a:xfrm>
            <a:off x="4495800" y="304800"/>
            <a:ext cx="3810000" cy="1316964"/>
          </a:xfrm>
          <a:prstGeom prst="rect">
            <a:avLst/>
          </a:prstGeom>
          <a:noFill/>
          <a:ln>
            <a:noFill/>
          </a:ln>
        </p:spPr>
      </p:pic>
      <p:pic>
        <p:nvPicPr>
          <p:cNvPr id="7" name="Picture 10" descr="C:\Users\Admin\Desktop\Woman-Doctor.png"/>
          <p:cNvPicPr>
            <a:picLocks noChangeAspect="1" noChangeArrowheads="1"/>
          </p:cNvPicPr>
          <p:nvPr/>
        </p:nvPicPr>
        <p:blipFill>
          <a:blip r:embed="rId3" cstate="print"/>
          <a:srcRect/>
          <a:stretch>
            <a:fillRect/>
          </a:stretch>
        </p:blipFill>
        <p:spPr bwMode="auto">
          <a:xfrm>
            <a:off x="6248400" y="4181060"/>
            <a:ext cx="2819400" cy="2758109"/>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 tester</a:t>
            </a:r>
            <a:endParaRPr lang="en-US" dirty="0"/>
          </a:p>
        </p:txBody>
      </p:sp>
      <p:sp>
        <p:nvSpPr>
          <p:cNvPr id="3" name="Content Placeholder 2"/>
          <p:cNvSpPr>
            <a:spLocks noGrp="1"/>
          </p:cNvSpPr>
          <p:nvPr>
            <p:ph idx="1"/>
          </p:nvPr>
        </p:nvSpPr>
        <p:spPr>
          <a:xfrm>
            <a:off x="0" y="1752600"/>
            <a:ext cx="7391400" cy="5105400"/>
          </a:xfrm>
        </p:spPr>
        <p:txBody>
          <a:bodyPr>
            <a:normAutofit fontScale="92500" lnSpcReduction="20000"/>
          </a:bodyPr>
          <a:lstStyle/>
          <a:p>
            <a:pPr algn="just"/>
            <a:r>
              <a:rPr lang="en-US" sz="2200" dirty="0" smtClean="0">
                <a:solidFill>
                  <a:schemeClr val="bg2">
                    <a:lumMod val="50000"/>
                  </a:schemeClr>
                </a:solidFill>
              </a:rPr>
              <a:t>The pH of the body is largely influenced by metabolic by products and our diet. Thus, pH is directly affected by the various categories of food that we eat and the internal mechanisms involved in their processing. Some foods that are acid in their composition can become alkalizing following metabolizing by the body, such as lemons. Accordingly, it is to become more aware of the impact that various foods and our eating habits have on the internal environment of the body.</a:t>
            </a:r>
          </a:p>
          <a:p>
            <a:pPr>
              <a:buNone/>
            </a:pPr>
            <a:endParaRPr lang="en-US" sz="1900" dirty="0" smtClean="0">
              <a:solidFill>
                <a:schemeClr val="bg2">
                  <a:lumMod val="50000"/>
                </a:schemeClr>
              </a:solidFill>
            </a:endParaRPr>
          </a:p>
          <a:p>
            <a:pPr algn="just"/>
            <a:r>
              <a:rPr lang="en-US" sz="2200" dirty="0" smtClean="0">
                <a:solidFill>
                  <a:schemeClr val="bg2">
                    <a:lumMod val="50000"/>
                  </a:schemeClr>
                </a:solidFill>
              </a:rPr>
              <a:t>The scale that is used for measuring the pH, or hydrogen ion concentration,  is from 0 to 14, with 7 being the neutral point. Below 7 is acidic; above 7 is alkaline. The optimal ph of the body’s fluids, such as the blood is 7.4, slightly </a:t>
            </a:r>
            <a:r>
              <a:rPr lang="en-US" sz="2200" dirty="0" err="1" smtClean="0">
                <a:solidFill>
                  <a:schemeClr val="bg2">
                    <a:lumMod val="50000"/>
                  </a:schemeClr>
                </a:solidFill>
              </a:rPr>
              <a:t>alkaline.If</a:t>
            </a:r>
            <a:r>
              <a:rPr lang="en-US" sz="2200" dirty="0" smtClean="0">
                <a:solidFill>
                  <a:schemeClr val="bg2">
                    <a:lumMod val="50000"/>
                  </a:schemeClr>
                </a:solidFill>
              </a:rPr>
              <a:t> deviated from this range, the bodies activity is no longer   optimal and the metabolism is out of balance as the                 body will begin to store toxins in fat and move around acidic              material to keep the blood PH in balance.</a:t>
            </a:r>
            <a:endParaRPr lang="en-US" dirty="0" smtClean="0"/>
          </a:p>
        </p:txBody>
      </p:sp>
      <p:pic>
        <p:nvPicPr>
          <p:cNvPr id="4" name="Picture 3" descr="zslim-logo-final-8th dec"/>
          <p:cNvPicPr>
            <a:picLocks noGrp="1" noChangeAspect="1"/>
          </p:cNvPicPr>
          <p:nvPr isPhoto="1"/>
        </p:nvPicPr>
        <p:blipFill>
          <a:blip r:embed="rId2" cstate="print">
            <a:lum/>
            <a:extLst>
              <a:ext uri="{28A0092B-C50C-407E-A947-70E740481C1C}">
                <a14:useLocalDpi xmlns="" xmlns:a14="http://schemas.microsoft.com/office/drawing/2010/main" val="0"/>
              </a:ext>
            </a:extLst>
          </a:blip>
          <a:stretch>
            <a:fillRect/>
          </a:stretch>
        </p:blipFill>
        <p:spPr>
          <a:xfrm>
            <a:off x="4495800" y="304800"/>
            <a:ext cx="3810000" cy="1316964"/>
          </a:xfrm>
          <a:prstGeom prst="rect">
            <a:avLst/>
          </a:prstGeom>
          <a:noFill/>
          <a:ln>
            <a:noFill/>
          </a:ln>
        </p:spPr>
      </p:pic>
      <p:pic>
        <p:nvPicPr>
          <p:cNvPr id="3074" name="Picture 2" descr="C:\Users\Admin\Desktop\250-x270.png"/>
          <p:cNvPicPr>
            <a:picLocks noChangeAspect="1" noChangeArrowheads="1"/>
          </p:cNvPicPr>
          <p:nvPr/>
        </p:nvPicPr>
        <p:blipFill>
          <a:blip r:embed="rId3" cstate="print"/>
          <a:srcRect/>
          <a:stretch>
            <a:fillRect/>
          </a:stretch>
        </p:blipFill>
        <p:spPr bwMode="auto">
          <a:xfrm>
            <a:off x="7239000" y="4983480"/>
            <a:ext cx="1735667" cy="1874520"/>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 tester</a:t>
            </a:r>
            <a:endParaRPr lang="en-US" dirty="0"/>
          </a:p>
        </p:txBody>
      </p:sp>
      <p:sp>
        <p:nvSpPr>
          <p:cNvPr id="3" name="Content Placeholder 2"/>
          <p:cNvSpPr>
            <a:spLocks noGrp="1"/>
          </p:cNvSpPr>
          <p:nvPr>
            <p:ph idx="1"/>
          </p:nvPr>
        </p:nvSpPr>
        <p:spPr>
          <a:xfrm>
            <a:off x="0" y="1981200"/>
            <a:ext cx="7315200" cy="4876800"/>
          </a:xfrm>
        </p:spPr>
        <p:txBody>
          <a:bodyPr>
            <a:normAutofit/>
          </a:bodyPr>
          <a:lstStyle/>
          <a:p>
            <a:pPr algn="just" fontAlgn="base"/>
            <a:r>
              <a:rPr lang="en-US" sz="2000" dirty="0" smtClean="0">
                <a:solidFill>
                  <a:schemeClr val="bg2">
                    <a:lumMod val="50000"/>
                  </a:schemeClr>
                </a:solidFill>
              </a:rPr>
              <a:t>The pH of the body is largely influenced by metabolic byproducts and our diet. Thus, pH is directly affected by the various categories of food that we eat and the internal mechanisms involved in their processing. Some foods that are acid in their composition can become alkalizing following metabolizing by the body, such as lemons. Accordingly, it is to become more aware of the impact that various foods and our eating habits have on the internal environment of the body.</a:t>
            </a:r>
            <a:endParaRPr lang="en-US" dirty="0">
              <a:solidFill>
                <a:schemeClr val="bg2">
                  <a:lumMod val="50000"/>
                </a:schemeClr>
              </a:solidFill>
            </a:endParaRPr>
          </a:p>
        </p:txBody>
      </p:sp>
      <p:pic>
        <p:nvPicPr>
          <p:cNvPr id="4" name="Picture 3" descr="zslim-logo-final-8th dec"/>
          <p:cNvPicPr>
            <a:picLocks noGrp="1" noChangeAspect="1"/>
          </p:cNvPicPr>
          <p:nvPr isPhoto="1"/>
        </p:nvPicPr>
        <p:blipFill>
          <a:blip r:embed="rId2" cstate="print">
            <a:lum/>
            <a:extLst>
              <a:ext uri="{28A0092B-C50C-407E-A947-70E740481C1C}">
                <a14:useLocalDpi xmlns="" xmlns:a14="http://schemas.microsoft.com/office/drawing/2010/main" val="0"/>
              </a:ext>
            </a:extLst>
          </a:blip>
          <a:stretch>
            <a:fillRect/>
          </a:stretch>
        </p:blipFill>
        <p:spPr>
          <a:xfrm>
            <a:off x="4495800" y="304800"/>
            <a:ext cx="3810000" cy="1316964"/>
          </a:xfrm>
          <a:prstGeom prst="rect">
            <a:avLst/>
          </a:prstGeom>
          <a:noFill/>
          <a:ln>
            <a:noFill/>
          </a:ln>
        </p:spPr>
      </p:pic>
      <p:pic>
        <p:nvPicPr>
          <p:cNvPr id="3074" name="Picture 2" descr="C:\Users\Admin\Desktop\250-x270.png"/>
          <p:cNvPicPr>
            <a:picLocks noChangeAspect="1" noChangeArrowheads="1"/>
          </p:cNvPicPr>
          <p:nvPr/>
        </p:nvPicPr>
        <p:blipFill>
          <a:blip r:embed="rId3" cstate="print"/>
          <a:srcRect/>
          <a:stretch>
            <a:fillRect/>
          </a:stretch>
        </p:blipFill>
        <p:spPr bwMode="auto">
          <a:xfrm>
            <a:off x="7179733" y="4983480"/>
            <a:ext cx="1735667" cy="1874520"/>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5029200" cy="1005840"/>
          </a:xfrm>
        </p:spPr>
        <p:txBody>
          <a:bodyPr>
            <a:normAutofit fontScale="90000"/>
          </a:bodyPr>
          <a:lstStyle/>
          <a:p>
            <a:pPr algn="ctr"/>
            <a:r>
              <a:rPr lang="en-US" sz="2400" dirty="0" smtClean="0"/>
              <a:t>R.E.C. BREATHING technique</a:t>
            </a:r>
            <a:br>
              <a:rPr lang="en-US" sz="2400" dirty="0" smtClean="0"/>
            </a:br>
            <a:r>
              <a:rPr lang="fr-FR" sz="2400" dirty="0" smtClean="0"/>
              <a:t>(Session1) </a:t>
            </a:r>
            <a:r>
              <a:rPr lang="fr-FR" sz="2400" dirty="0" err="1" smtClean="0"/>
              <a:t>Mudras</a:t>
            </a:r>
            <a:r>
              <a:rPr lang="fr-FR" sz="2400" dirty="0" smtClean="0"/>
              <a:t> (session 2) (VIDEO)</a:t>
            </a:r>
            <a:endParaRPr lang="en-US" sz="2400" dirty="0"/>
          </a:p>
        </p:txBody>
      </p:sp>
      <p:pic>
        <p:nvPicPr>
          <p:cNvPr id="4" name="Picture 3" descr="zslim-logo-final-8th dec"/>
          <p:cNvPicPr>
            <a:picLocks noGrp="1" noChangeAspect="1"/>
          </p:cNvPicPr>
          <p:nvPr isPhoto="1"/>
        </p:nvPicPr>
        <p:blipFill>
          <a:blip r:embed="rId2" cstate="print">
            <a:lum/>
            <a:extLst>
              <a:ext uri="{28A0092B-C50C-407E-A947-70E740481C1C}">
                <a14:useLocalDpi xmlns="" xmlns:a14="http://schemas.microsoft.com/office/drawing/2010/main" val="0"/>
              </a:ext>
            </a:extLst>
          </a:blip>
          <a:stretch>
            <a:fillRect/>
          </a:stretch>
        </p:blipFill>
        <p:spPr>
          <a:xfrm>
            <a:off x="4495800" y="304800"/>
            <a:ext cx="3810000" cy="1316964"/>
          </a:xfrm>
          <a:prstGeom prst="rect">
            <a:avLst/>
          </a:prstGeom>
          <a:noFill/>
          <a:ln>
            <a:noFill/>
          </a:ln>
        </p:spPr>
      </p:pic>
      <p:sp>
        <p:nvSpPr>
          <p:cNvPr id="11" name="Content Placeholder 10"/>
          <p:cNvSpPr>
            <a:spLocks noGrp="1"/>
          </p:cNvSpPr>
          <p:nvPr>
            <p:ph idx="1"/>
          </p:nvPr>
        </p:nvSpPr>
        <p:spPr>
          <a:xfrm>
            <a:off x="0" y="1752600"/>
            <a:ext cx="7239000" cy="5105400"/>
          </a:xfrm>
        </p:spPr>
        <p:txBody>
          <a:bodyPr>
            <a:normAutofit/>
          </a:bodyPr>
          <a:lstStyle/>
          <a:p>
            <a:pPr algn="just"/>
            <a:r>
              <a:rPr lang="en-US" sz="2000" dirty="0" smtClean="0">
                <a:solidFill>
                  <a:schemeClr val="accent6">
                    <a:lumMod val="75000"/>
                  </a:schemeClr>
                </a:solidFill>
              </a:rPr>
              <a:t>WHAT DOES R.E.C. STAND FOR ?</a:t>
            </a:r>
          </a:p>
          <a:p>
            <a:pPr>
              <a:buNone/>
            </a:pPr>
            <a:endParaRPr lang="en-US" sz="2000" dirty="0" smtClean="0">
              <a:solidFill>
                <a:schemeClr val="accent6">
                  <a:lumMod val="75000"/>
                </a:schemeClr>
              </a:solidFill>
            </a:endParaRPr>
          </a:p>
          <a:p>
            <a:pPr algn="just"/>
            <a:r>
              <a:rPr lang="en-US" sz="2000" dirty="0" smtClean="0">
                <a:solidFill>
                  <a:schemeClr val="accent6"/>
                </a:solidFill>
              </a:rPr>
              <a:t>“Enhance the energy which is lying inside you , you can only achieve the goal of your life once you'll be able to enlighten your soul”.</a:t>
            </a:r>
          </a:p>
          <a:p>
            <a:pPr>
              <a:buNone/>
            </a:pPr>
            <a:endParaRPr lang="en-US" sz="2000" dirty="0" smtClean="0">
              <a:solidFill>
                <a:schemeClr val="accent6"/>
              </a:solidFill>
            </a:endParaRPr>
          </a:p>
          <a:p>
            <a:pPr algn="just"/>
            <a:r>
              <a:rPr lang="en-US" sz="2000" dirty="0" smtClean="0">
                <a:solidFill>
                  <a:schemeClr val="bg2">
                    <a:lumMod val="50000"/>
                  </a:schemeClr>
                </a:solidFill>
              </a:rPr>
              <a:t>Music therapy is one of the expressive therapies, consisting of a process in which we use music and all of its facets—physical, emotional, mental, social, aesthetic, and spiritual—to help a person improve his or her psychological and biological health.</a:t>
            </a:r>
          </a:p>
          <a:p>
            <a:pPr algn="just"/>
            <a:endParaRPr lang="en-US" dirty="0" smtClean="0"/>
          </a:p>
          <a:p>
            <a:endParaRPr lang="en-US" dirty="0">
              <a:solidFill>
                <a:schemeClr val="accent6"/>
              </a:solidFill>
            </a:endParaRPr>
          </a:p>
        </p:txBody>
      </p:sp>
      <p:pic>
        <p:nvPicPr>
          <p:cNvPr id="4098" name="Picture 2" descr="C:\Users\Admin\Desktop\dvd1.png"/>
          <p:cNvPicPr>
            <a:picLocks noChangeAspect="1" noChangeArrowheads="1"/>
          </p:cNvPicPr>
          <p:nvPr/>
        </p:nvPicPr>
        <p:blipFill>
          <a:blip r:embed="rId3" cstate="print"/>
          <a:srcRect/>
          <a:stretch>
            <a:fillRect/>
          </a:stretch>
        </p:blipFill>
        <p:spPr bwMode="auto">
          <a:xfrm>
            <a:off x="7239000" y="5210502"/>
            <a:ext cx="1752600" cy="1571297"/>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5029200" cy="1005840"/>
          </a:xfrm>
        </p:spPr>
        <p:txBody>
          <a:bodyPr>
            <a:normAutofit fontScale="90000"/>
          </a:bodyPr>
          <a:lstStyle/>
          <a:p>
            <a:pPr algn="ctr"/>
            <a:r>
              <a:rPr lang="en-US" sz="2400" dirty="0" smtClean="0"/>
              <a:t>R.E.C. BREATHING technique</a:t>
            </a:r>
            <a:br>
              <a:rPr lang="en-US" sz="2400" dirty="0" smtClean="0"/>
            </a:br>
            <a:r>
              <a:rPr lang="fr-FR" sz="2400" dirty="0" smtClean="0"/>
              <a:t>(Session1) </a:t>
            </a:r>
            <a:r>
              <a:rPr lang="fr-FR" sz="2400" dirty="0" err="1" smtClean="0"/>
              <a:t>Mudras</a:t>
            </a:r>
            <a:r>
              <a:rPr lang="fr-FR" sz="2400" dirty="0" smtClean="0"/>
              <a:t> (session 2) (VIDEO)</a:t>
            </a:r>
            <a:endParaRPr lang="en-US" sz="2400" dirty="0"/>
          </a:p>
        </p:txBody>
      </p:sp>
      <p:pic>
        <p:nvPicPr>
          <p:cNvPr id="4" name="Picture 3" descr="zslim-logo-final-8th dec"/>
          <p:cNvPicPr>
            <a:picLocks noGrp="1" noChangeAspect="1"/>
          </p:cNvPicPr>
          <p:nvPr isPhoto="1"/>
        </p:nvPicPr>
        <p:blipFill>
          <a:blip r:embed="rId2" cstate="print">
            <a:lum/>
            <a:extLst>
              <a:ext uri="{28A0092B-C50C-407E-A947-70E740481C1C}">
                <a14:useLocalDpi xmlns="" xmlns:a14="http://schemas.microsoft.com/office/drawing/2010/main" val="0"/>
              </a:ext>
            </a:extLst>
          </a:blip>
          <a:stretch>
            <a:fillRect/>
          </a:stretch>
        </p:blipFill>
        <p:spPr>
          <a:xfrm>
            <a:off x="4495800" y="304800"/>
            <a:ext cx="3810000" cy="1316964"/>
          </a:xfrm>
          <a:prstGeom prst="rect">
            <a:avLst/>
          </a:prstGeom>
          <a:noFill/>
          <a:ln>
            <a:noFill/>
          </a:ln>
        </p:spPr>
      </p:pic>
      <p:sp>
        <p:nvSpPr>
          <p:cNvPr id="11" name="Content Placeholder 10"/>
          <p:cNvSpPr>
            <a:spLocks noGrp="1"/>
          </p:cNvSpPr>
          <p:nvPr>
            <p:ph idx="1"/>
          </p:nvPr>
        </p:nvSpPr>
        <p:spPr>
          <a:xfrm>
            <a:off x="0" y="1752600"/>
            <a:ext cx="7315200" cy="5105400"/>
          </a:xfrm>
        </p:spPr>
        <p:txBody>
          <a:bodyPr>
            <a:normAutofit/>
          </a:bodyPr>
          <a:lstStyle/>
          <a:p>
            <a:pPr algn="just"/>
            <a:r>
              <a:rPr lang="en-US" sz="2000" dirty="0" smtClean="0">
                <a:solidFill>
                  <a:schemeClr val="bg2">
                    <a:lumMod val="50000"/>
                  </a:schemeClr>
                </a:solidFill>
              </a:rPr>
              <a:t>In this DVD, in the first half of the session, we'll practice R.E.C. BREATHING TECHNIQUE, to purify the blood flow of our body. R.E.C. BREATHING TECHNIQUE is a word meaning Rejuvenating , Energizing , &amp; Cleansing i.e. “putting new life”, "</a:t>
            </a:r>
            <a:r>
              <a:rPr lang="en-US" sz="2000" dirty="0" err="1" smtClean="0">
                <a:solidFill>
                  <a:schemeClr val="bg2">
                    <a:lumMod val="50000"/>
                  </a:schemeClr>
                </a:solidFill>
              </a:rPr>
              <a:t>electrifying”or</a:t>
            </a:r>
            <a:r>
              <a:rPr lang="en-US" sz="2000" dirty="0" smtClean="0">
                <a:solidFill>
                  <a:schemeClr val="bg2">
                    <a:lumMod val="50000"/>
                  </a:schemeClr>
                </a:solidFill>
              </a:rPr>
              <a:t>, "to free from the </a:t>
            </a:r>
            <a:r>
              <a:rPr lang="en-US" sz="2000" dirty="0" err="1" smtClean="0">
                <a:solidFill>
                  <a:schemeClr val="bg2">
                    <a:lumMod val="50000"/>
                  </a:schemeClr>
                </a:solidFill>
              </a:rPr>
              <a:t>dirt”.This</a:t>
            </a:r>
            <a:r>
              <a:rPr lang="en-US" sz="2000" dirty="0" smtClean="0">
                <a:solidFill>
                  <a:schemeClr val="bg2">
                    <a:lumMod val="50000"/>
                  </a:schemeClr>
                </a:solidFill>
              </a:rPr>
              <a:t> Breathing cycles gives a vital energy ,a life force ,when we breathe- in &amp; breathe-out. </a:t>
            </a:r>
          </a:p>
          <a:p>
            <a:pPr>
              <a:buNone/>
            </a:pPr>
            <a:endParaRPr lang="en-US" sz="2000" dirty="0" smtClean="0">
              <a:solidFill>
                <a:schemeClr val="bg2">
                  <a:lumMod val="50000"/>
                </a:schemeClr>
              </a:solidFill>
            </a:endParaRPr>
          </a:p>
          <a:p>
            <a:pPr algn="just"/>
            <a:r>
              <a:rPr lang="en-US" sz="2000" dirty="0" smtClean="0">
                <a:solidFill>
                  <a:schemeClr val="bg2">
                    <a:lumMod val="50000"/>
                  </a:schemeClr>
                </a:solidFill>
              </a:rPr>
              <a:t>When we breathe differently, different emotions dilutes in a person and as a result past deposited karma get released from the subconscious , and our body and soul helps us to begin a fresh start, with a much purified Body and Mind.</a:t>
            </a:r>
          </a:p>
        </p:txBody>
      </p:sp>
      <p:pic>
        <p:nvPicPr>
          <p:cNvPr id="6" name="Picture 2" descr="C:\Users\Admin\Desktop\dvd1.png"/>
          <p:cNvPicPr>
            <a:picLocks noChangeAspect="1" noChangeArrowheads="1"/>
          </p:cNvPicPr>
          <p:nvPr/>
        </p:nvPicPr>
        <p:blipFill>
          <a:blip r:embed="rId3" cstate="print"/>
          <a:srcRect/>
          <a:stretch>
            <a:fillRect/>
          </a:stretch>
        </p:blipFill>
        <p:spPr bwMode="auto">
          <a:xfrm>
            <a:off x="7239000" y="5257800"/>
            <a:ext cx="1752600" cy="1571297"/>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5029200" cy="1005840"/>
          </a:xfrm>
        </p:spPr>
        <p:txBody>
          <a:bodyPr>
            <a:normAutofit fontScale="90000"/>
          </a:bodyPr>
          <a:lstStyle/>
          <a:p>
            <a:pPr algn="ctr"/>
            <a:r>
              <a:rPr lang="en-US" sz="2400" dirty="0" smtClean="0"/>
              <a:t>R.E.C. BREATHING technique</a:t>
            </a:r>
            <a:br>
              <a:rPr lang="en-US" sz="2400" dirty="0" smtClean="0"/>
            </a:br>
            <a:r>
              <a:rPr lang="fr-FR" sz="2400" dirty="0" smtClean="0"/>
              <a:t>(Session1) </a:t>
            </a:r>
            <a:r>
              <a:rPr lang="fr-FR" sz="2400" dirty="0" err="1" smtClean="0"/>
              <a:t>Mudras</a:t>
            </a:r>
            <a:r>
              <a:rPr lang="fr-FR" sz="2400" dirty="0" smtClean="0"/>
              <a:t> (session 2) (VIDEO)</a:t>
            </a:r>
            <a:endParaRPr lang="en-US" sz="2400" dirty="0"/>
          </a:p>
        </p:txBody>
      </p:sp>
      <p:pic>
        <p:nvPicPr>
          <p:cNvPr id="4" name="Picture 3" descr="zslim-logo-final-8th dec"/>
          <p:cNvPicPr>
            <a:picLocks noGrp="1" noChangeAspect="1"/>
          </p:cNvPicPr>
          <p:nvPr isPhoto="1"/>
        </p:nvPicPr>
        <p:blipFill>
          <a:blip r:embed="rId2" cstate="print">
            <a:lum/>
            <a:extLst>
              <a:ext uri="{28A0092B-C50C-407E-A947-70E740481C1C}">
                <a14:useLocalDpi xmlns="" xmlns:a14="http://schemas.microsoft.com/office/drawing/2010/main" val="0"/>
              </a:ext>
            </a:extLst>
          </a:blip>
          <a:stretch>
            <a:fillRect/>
          </a:stretch>
        </p:blipFill>
        <p:spPr>
          <a:xfrm>
            <a:off x="4495800" y="304800"/>
            <a:ext cx="3810000" cy="1316964"/>
          </a:xfrm>
          <a:prstGeom prst="rect">
            <a:avLst/>
          </a:prstGeom>
          <a:noFill/>
          <a:ln>
            <a:noFill/>
          </a:ln>
        </p:spPr>
      </p:pic>
      <p:sp>
        <p:nvSpPr>
          <p:cNvPr id="11" name="Content Placeholder 10"/>
          <p:cNvSpPr>
            <a:spLocks noGrp="1"/>
          </p:cNvSpPr>
          <p:nvPr>
            <p:ph idx="1"/>
          </p:nvPr>
        </p:nvSpPr>
        <p:spPr>
          <a:xfrm>
            <a:off x="0" y="1752600"/>
            <a:ext cx="7391400" cy="5105400"/>
          </a:xfrm>
        </p:spPr>
        <p:txBody>
          <a:bodyPr>
            <a:normAutofit lnSpcReduction="10000"/>
          </a:bodyPr>
          <a:lstStyle/>
          <a:p>
            <a:pPr algn="just"/>
            <a:r>
              <a:rPr lang="en-US" sz="2000" dirty="0" smtClean="0">
                <a:solidFill>
                  <a:schemeClr val="bg2">
                    <a:lumMod val="50000"/>
                  </a:schemeClr>
                </a:solidFill>
              </a:rPr>
              <a:t>When we starts almost a new – life , with a fresh energy system, it helps to enhance our will –power and a person can do miracles. In the VIDEO , shown in this DVD, we have tried to visualize the most peaceful environment, where a person can gain a maximum result by doing this 27 minutes long session of Breathing Exercise. While practicing, try to feel yourself sitting near the seashore &amp; feel the cold breeze running all over.</a:t>
            </a:r>
          </a:p>
          <a:p>
            <a:endParaRPr lang="en-US" sz="2000" dirty="0" smtClean="0">
              <a:solidFill>
                <a:schemeClr val="bg2">
                  <a:lumMod val="50000"/>
                </a:schemeClr>
              </a:solidFill>
            </a:endParaRPr>
          </a:p>
          <a:p>
            <a:endParaRPr lang="en-US" sz="2000" dirty="0" smtClean="0">
              <a:solidFill>
                <a:schemeClr val="bg2">
                  <a:lumMod val="50000"/>
                </a:schemeClr>
              </a:solidFill>
            </a:endParaRPr>
          </a:p>
          <a:p>
            <a:endParaRPr lang="en-US" sz="2000" dirty="0" smtClean="0">
              <a:solidFill>
                <a:schemeClr val="bg2">
                  <a:lumMod val="50000"/>
                </a:schemeClr>
              </a:solidFill>
            </a:endParaRPr>
          </a:p>
          <a:p>
            <a:pPr algn="just"/>
            <a:r>
              <a:rPr lang="en-US" sz="2000" dirty="0" smtClean="0">
                <a:solidFill>
                  <a:schemeClr val="bg2">
                    <a:lumMod val="50000"/>
                  </a:schemeClr>
                </a:solidFill>
              </a:rPr>
              <a:t>A MUDRA is a symbolic or ritual gesture in Hinduism &amp;        Buddhism. Some </a:t>
            </a:r>
            <a:r>
              <a:rPr lang="en-US" sz="2000" dirty="0" err="1" smtClean="0">
                <a:solidFill>
                  <a:schemeClr val="bg2">
                    <a:lumMod val="50000"/>
                  </a:schemeClr>
                </a:solidFill>
              </a:rPr>
              <a:t>Mudras</a:t>
            </a:r>
            <a:r>
              <a:rPr lang="en-US" sz="2000" dirty="0" smtClean="0">
                <a:solidFill>
                  <a:schemeClr val="bg2">
                    <a:lumMod val="50000"/>
                  </a:schemeClr>
                </a:solidFill>
              </a:rPr>
              <a:t> involve the entire body &amp; most are performed with hands &amp; fingers. It is an energetic seal of authenticity employed in the iconography &amp; spiritual          practice. The </a:t>
            </a:r>
            <a:r>
              <a:rPr lang="en-US" sz="2000" dirty="0" err="1" smtClean="0">
                <a:solidFill>
                  <a:schemeClr val="bg2">
                    <a:lumMod val="50000"/>
                  </a:schemeClr>
                </a:solidFill>
              </a:rPr>
              <a:t>Mudras</a:t>
            </a:r>
            <a:r>
              <a:rPr lang="en-US" sz="2000" dirty="0" smtClean="0">
                <a:solidFill>
                  <a:schemeClr val="bg2">
                    <a:lumMod val="50000"/>
                  </a:schemeClr>
                </a:solidFill>
              </a:rPr>
              <a:t> are used in conjunction with breathing             exercises , generally in sitting pose, to stimulate.</a:t>
            </a:r>
          </a:p>
          <a:p>
            <a:endParaRPr lang="en-US" sz="2000" dirty="0" smtClean="0">
              <a:solidFill>
                <a:schemeClr val="bg2">
                  <a:lumMod val="50000"/>
                </a:schemeClr>
              </a:solidFill>
            </a:endParaRPr>
          </a:p>
          <a:p>
            <a:pPr>
              <a:buNone/>
            </a:pPr>
            <a:endParaRPr lang="en-US" dirty="0">
              <a:solidFill>
                <a:schemeClr val="accent6"/>
              </a:solidFill>
            </a:endParaRPr>
          </a:p>
        </p:txBody>
      </p:sp>
      <p:sp>
        <p:nvSpPr>
          <p:cNvPr id="6" name="Title 1"/>
          <p:cNvSpPr txBox="1">
            <a:spLocks/>
          </p:cNvSpPr>
          <p:nvPr/>
        </p:nvSpPr>
        <p:spPr>
          <a:xfrm>
            <a:off x="0" y="4023360"/>
            <a:ext cx="7620000" cy="777240"/>
          </a:xfrm>
          <a:prstGeom prst="rect">
            <a:avLst/>
          </a:prstGeom>
        </p:spPr>
        <p:txBody>
          <a:bodyPr vert="horz" lIns="45720" tIns="0" rIns="45720" bIns="0" anchor="b" anchorCtr="0">
            <a:normAutofit fontScale="97500"/>
          </a:bodyPr>
          <a:lstStyle/>
          <a:p>
            <a:pPr lvl="0" algn="ctr">
              <a:spcBef>
                <a:spcPct val="0"/>
              </a:spcBef>
            </a:pPr>
            <a:r>
              <a:rPr lang="en-US" sz="2400" b="1" cap="all" dirty="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latin typeface="+mj-lt"/>
                <a:ea typeface="+mj-ea"/>
                <a:cs typeface="+mj-cs"/>
              </a:rPr>
              <a:t>WHAT DOES SESSION 2 OF THIS DVD HIGHLIGHTS</a:t>
            </a:r>
            <a:r>
              <a:rPr lang="en-US" sz="2400" b="1" cap="all" dirty="0"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latin typeface="+mj-lt"/>
                <a:ea typeface="+mj-ea"/>
                <a:cs typeface="+mj-cs"/>
              </a:rPr>
              <a:t>?   </a:t>
            </a:r>
            <a:r>
              <a:rPr lang="en-US" sz="2400" b="1" cap="all" dirty="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latin typeface="+mj-lt"/>
                <a:ea typeface="+mj-ea"/>
                <a:cs typeface="+mj-cs"/>
              </a:rPr>
              <a:t>MUDRAS- HAND GESTURE</a:t>
            </a:r>
            <a:endParaRPr kumimoji="0" lang="en-US" sz="2400" b="1" i="0" u="none" strike="noStrike" kern="1200" cap="all" spc="0" normalizeH="0" baseline="0" noProof="0" dirty="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endParaRPr>
          </a:p>
        </p:txBody>
      </p:sp>
      <p:pic>
        <p:nvPicPr>
          <p:cNvPr id="7" name="Picture 2" descr="C:\Users\Admin\Desktop\dvd1.png"/>
          <p:cNvPicPr>
            <a:picLocks noChangeAspect="1" noChangeArrowheads="1"/>
          </p:cNvPicPr>
          <p:nvPr/>
        </p:nvPicPr>
        <p:blipFill>
          <a:blip r:embed="rId3" cstate="print"/>
          <a:srcRect/>
          <a:stretch>
            <a:fillRect/>
          </a:stretch>
        </p:blipFill>
        <p:spPr bwMode="auto">
          <a:xfrm>
            <a:off x="7391400" y="5410200"/>
            <a:ext cx="1529861" cy="1371600"/>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5029200" cy="1005840"/>
          </a:xfrm>
        </p:spPr>
        <p:txBody>
          <a:bodyPr>
            <a:normAutofit fontScale="90000"/>
          </a:bodyPr>
          <a:lstStyle/>
          <a:p>
            <a:pPr algn="ctr"/>
            <a:r>
              <a:rPr lang="en-US" sz="2400" dirty="0" smtClean="0"/>
              <a:t>R.E.C. BREATHING technique</a:t>
            </a:r>
            <a:br>
              <a:rPr lang="en-US" sz="2400" dirty="0" smtClean="0"/>
            </a:br>
            <a:r>
              <a:rPr lang="fr-FR" sz="2400" dirty="0" smtClean="0"/>
              <a:t>(Session1) </a:t>
            </a:r>
            <a:r>
              <a:rPr lang="fr-FR" sz="2400" dirty="0" err="1" smtClean="0"/>
              <a:t>Mudras</a:t>
            </a:r>
            <a:r>
              <a:rPr lang="fr-FR" sz="2400" dirty="0" smtClean="0"/>
              <a:t> (session 2) (VIDEO)</a:t>
            </a:r>
            <a:endParaRPr lang="en-US" sz="2400" dirty="0"/>
          </a:p>
        </p:txBody>
      </p:sp>
      <p:pic>
        <p:nvPicPr>
          <p:cNvPr id="4" name="Picture 3" descr="zslim-logo-final-8th dec"/>
          <p:cNvPicPr>
            <a:picLocks noGrp="1" noChangeAspect="1"/>
          </p:cNvPicPr>
          <p:nvPr isPhoto="1"/>
        </p:nvPicPr>
        <p:blipFill>
          <a:blip r:embed="rId2" cstate="print">
            <a:lum/>
            <a:extLst>
              <a:ext uri="{28A0092B-C50C-407E-A947-70E740481C1C}">
                <a14:useLocalDpi xmlns="" xmlns:a14="http://schemas.microsoft.com/office/drawing/2010/main" val="0"/>
              </a:ext>
            </a:extLst>
          </a:blip>
          <a:stretch>
            <a:fillRect/>
          </a:stretch>
        </p:blipFill>
        <p:spPr>
          <a:xfrm>
            <a:off x="4495800" y="304800"/>
            <a:ext cx="3810000" cy="1316964"/>
          </a:xfrm>
          <a:prstGeom prst="rect">
            <a:avLst/>
          </a:prstGeom>
          <a:noFill/>
          <a:ln>
            <a:noFill/>
          </a:ln>
        </p:spPr>
      </p:pic>
      <p:sp>
        <p:nvSpPr>
          <p:cNvPr id="11" name="Content Placeholder 10"/>
          <p:cNvSpPr>
            <a:spLocks noGrp="1"/>
          </p:cNvSpPr>
          <p:nvPr>
            <p:ph idx="1"/>
          </p:nvPr>
        </p:nvSpPr>
        <p:spPr>
          <a:xfrm>
            <a:off x="0" y="1752600"/>
            <a:ext cx="7315200" cy="5105400"/>
          </a:xfrm>
        </p:spPr>
        <p:txBody>
          <a:bodyPr>
            <a:normAutofit/>
          </a:bodyPr>
          <a:lstStyle/>
          <a:p>
            <a:pPr algn="just"/>
            <a:r>
              <a:rPr lang="en-US" sz="2000" dirty="0" smtClean="0">
                <a:solidFill>
                  <a:schemeClr val="bg2">
                    <a:lumMod val="50000"/>
                  </a:schemeClr>
                </a:solidFill>
              </a:rPr>
              <a:t>different parts of the body involved with breathing and to affect the flow of life in body. The physical body is made up of Five Elements namely- </a:t>
            </a:r>
            <a:r>
              <a:rPr lang="en-US" sz="2000" b="1" dirty="0" smtClean="0">
                <a:solidFill>
                  <a:schemeClr val="accent6"/>
                </a:solidFill>
              </a:rPr>
              <a:t>Air, Water, Fire, Earth &amp; Space</a:t>
            </a:r>
            <a:r>
              <a:rPr lang="en-US" sz="2000" b="1" dirty="0" smtClean="0">
                <a:solidFill>
                  <a:schemeClr val="bg2">
                    <a:lumMod val="50000"/>
                  </a:schemeClr>
                </a:solidFill>
              </a:rPr>
              <a:t>. </a:t>
            </a:r>
            <a:r>
              <a:rPr lang="en-US" sz="2000" dirty="0" smtClean="0">
                <a:solidFill>
                  <a:schemeClr val="bg2">
                    <a:lumMod val="50000"/>
                  </a:schemeClr>
                </a:solidFill>
              </a:rPr>
              <a:t>Imbalance of these 5 Elements disrupts the immunity system and cause diseases.</a:t>
            </a:r>
          </a:p>
          <a:p>
            <a:pPr algn="just">
              <a:buNone/>
            </a:pPr>
            <a:r>
              <a:rPr lang="en-US" sz="2000" dirty="0" smtClean="0">
                <a:solidFill>
                  <a:schemeClr val="bg2">
                    <a:lumMod val="50000"/>
                  </a:schemeClr>
                </a:solidFill>
              </a:rPr>
              <a:t> </a:t>
            </a:r>
          </a:p>
          <a:p>
            <a:pPr algn="just"/>
            <a:r>
              <a:rPr lang="en-US" sz="2000" dirty="0" smtClean="0">
                <a:solidFill>
                  <a:schemeClr val="bg2">
                    <a:lumMod val="50000"/>
                  </a:schemeClr>
                </a:solidFill>
              </a:rPr>
              <a:t>Deficiencies in any of these Elements can be made up by connecting one part of the body with another in a particular manner through MUDRAS, The 5 Fingers for 5 Elements are as follows: Thumb for Fire; Index for Air; Middle for Space; Ring for Earth ; Little for Water. When a finger representing an element is brought in contact with the thumb, the element is brought into balance. Therefore the disease caused by the imbalance is cured.</a:t>
            </a:r>
          </a:p>
          <a:p>
            <a:pPr algn="just"/>
            <a:endParaRPr lang="en-US" sz="2000" dirty="0" smtClean="0">
              <a:solidFill>
                <a:schemeClr val="bg2">
                  <a:lumMod val="50000"/>
                </a:schemeClr>
              </a:solidFill>
            </a:endParaRPr>
          </a:p>
          <a:p>
            <a:pPr algn="just"/>
            <a:endParaRPr lang="en-US" sz="2000" dirty="0" smtClean="0">
              <a:solidFill>
                <a:schemeClr val="bg2">
                  <a:lumMod val="50000"/>
                </a:schemeClr>
              </a:solidFill>
            </a:endParaRPr>
          </a:p>
          <a:p>
            <a:endParaRPr lang="en-US" sz="2000" dirty="0" smtClean="0">
              <a:solidFill>
                <a:schemeClr val="bg2">
                  <a:lumMod val="50000"/>
                </a:schemeClr>
              </a:solidFill>
            </a:endParaRPr>
          </a:p>
          <a:p>
            <a:pPr>
              <a:buNone/>
            </a:pPr>
            <a:endParaRPr lang="en-US" sz="2000" dirty="0" smtClean="0">
              <a:solidFill>
                <a:schemeClr val="bg2">
                  <a:lumMod val="50000"/>
                </a:schemeClr>
              </a:solidFill>
            </a:endParaRPr>
          </a:p>
          <a:p>
            <a:pPr>
              <a:buNone/>
            </a:pPr>
            <a:endParaRPr lang="en-US" dirty="0">
              <a:solidFill>
                <a:schemeClr val="accent6"/>
              </a:solidFill>
            </a:endParaRPr>
          </a:p>
        </p:txBody>
      </p:sp>
      <p:pic>
        <p:nvPicPr>
          <p:cNvPr id="6" name="Picture 2" descr="C:\Users\Admin\Desktop\dvd1.png"/>
          <p:cNvPicPr>
            <a:picLocks noChangeAspect="1" noChangeArrowheads="1"/>
          </p:cNvPicPr>
          <p:nvPr/>
        </p:nvPicPr>
        <p:blipFill>
          <a:blip r:embed="rId3" cstate="print"/>
          <a:srcRect/>
          <a:stretch>
            <a:fillRect/>
          </a:stretch>
        </p:blipFill>
        <p:spPr bwMode="auto">
          <a:xfrm>
            <a:off x="7315200" y="5334000"/>
            <a:ext cx="1635369" cy="1466194"/>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5029200" cy="1005840"/>
          </a:xfrm>
        </p:spPr>
        <p:txBody>
          <a:bodyPr>
            <a:normAutofit fontScale="90000"/>
          </a:bodyPr>
          <a:lstStyle/>
          <a:p>
            <a:pPr algn="ctr"/>
            <a:r>
              <a:rPr lang="en-US" sz="2400" dirty="0" smtClean="0"/>
              <a:t>R.E.C. BREATHING technique</a:t>
            </a:r>
            <a:br>
              <a:rPr lang="en-US" sz="2400" dirty="0" smtClean="0"/>
            </a:br>
            <a:r>
              <a:rPr lang="fr-FR" sz="2400" dirty="0" smtClean="0"/>
              <a:t>(Session1) </a:t>
            </a:r>
            <a:r>
              <a:rPr lang="fr-FR" sz="2400" dirty="0" err="1" smtClean="0"/>
              <a:t>Mudras</a:t>
            </a:r>
            <a:r>
              <a:rPr lang="fr-FR" sz="2400" dirty="0" smtClean="0"/>
              <a:t> (session 2) (VIDEO)</a:t>
            </a:r>
            <a:endParaRPr lang="en-US" sz="2400" dirty="0"/>
          </a:p>
        </p:txBody>
      </p:sp>
      <p:pic>
        <p:nvPicPr>
          <p:cNvPr id="4" name="Picture 3" descr="zslim-logo-final-8th dec"/>
          <p:cNvPicPr>
            <a:picLocks noGrp="1" noChangeAspect="1"/>
          </p:cNvPicPr>
          <p:nvPr isPhoto="1"/>
        </p:nvPicPr>
        <p:blipFill>
          <a:blip r:embed="rId2" cstate="print">
            <a:lum/>
            <a:extLst>
              <a:ext uri="{28A0092B-C50C-407E-A947-70E740481C1C}">
                <a14:useLocalDpi xmlns="" xmlns:a14="http://schemas.microsoft.com/office/drawing/2010/main" val="0"/>
              </a:ext>
            </a:extLst>
          </a:blip>
          <a:stretch>
            <a:fillRect/>
          </a:stretch>
        </p:blipFill>
        <p:spPr>
          <a:xfrm>
            <a:off x="4495800" y="304800"/>
            <a:ext cx="3810000" cy="1316964"/>
          </a:xfrm>
          <a:prstGeom prst="rect">
            <a:avLst/>
          </a:prstGeom>
          <a:noFill/>
          <a:ln>
            <a:noFill/>
          </a:ln>
        </p:spPr>
      </p:pic>
      <p:sp>
        <p:nvSpPr>
          <p:cNvPr id="11" name="Content Placeholder 10"/>
          <p:cNvSpPr>
            <a:spLocks noGrp="1"/>
          </p:cNvSpPr>
          <p:nvPr>
            <p:ph idx="1"/>
          </p:nvPr>
        </p:nvSpPr>
        <p:spPr>
          <a:xfrm>
            <a:off x="0" y="1752600"/>
            <a:ext cx="7391400" cy="5105400"/>
          </a:xfrm>
        </p:spPr>
        <p:txBody>
          <a:bodyPr>
            <a:normAutofit/>
          </a:bodyPr>
          <a:lstStyle/>
          <a:p>
            <a:pPr algn="just"/>
            <a:r>
              <a:rPr lang="en-US" sz="2000" dirty="0" err="1" smtClean="0">
                <a:solidFill>
                  <a:schemeClr val="bg2">
                    <a:lumMod val="50000"/>
                  </a:schemeClr>
                </a:solidFill>
              </a:rPr>
              <a:t>Mudras</a:t>
            </a:r>
            <a:r>
              <a:rPr lang="en-US" sz="2000" dirty="0" smtClean="0">
                <a:solidFill>
                  <a:schemeClr val="bg2">
                    <a:lumMod val="50000"/>
                  </a:schemeClr>
                </a:solidFill>
              </a:rPr>
              <a:t> start electromagnetic current within the body, which balances various constituting elements &amp; restore health. The joining of fingers create an effect on the human body.</a:t>
            </a:r>
          </a:p>
          <a:p>
            <a:pPr algn="just">
              <a:buNone/>
            </a:pPr>
            <a:endParaRPr lang="en-US" dirty="0">
              <a:solidFill>
                <a:schemeClr val="accent6"/>
              </a:solidFill>
            </a:endParaRPr>
          </a:p>
        </p:txBody>
      </p:sp>
      <p:pic>
        <p:nvPicPr>
          <p:cNvPr id="6" name="Picture 2" descr="C:\Users\Admin\Desktop\dvd1.png"/>
          <p:cNvPicPr>
            <a:picLocks noChangeAspect="1" noChangeArrowheads="1"/>
          </p:cNvPicPr>
          <p:nvPr/>
        </p:nvPicPr>
        <p:blipFill>
          <a:blip r:embed="rId3" cstate="print"/>
          <a:srcRect/>
          <a:stretch>
            <a:fillRect/>
          </a:stretch>
        </p:blipFill>
        <p:spPr bwMode="auto">
          <a:xfrm>
            <a:off x="7162800" y="5181599"/>
            <a:ext cx="1784837" cy="1600199"/>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zslim-logo-final-8th dec"/>
          <p:cNvPicPr>
            <a:picLocks noGrp="1" noChangeAspect="1"/>
          </p:cNvPicPr>
          <p:nvPr isPhoto="1"/>
        </p:nvPicPr>
        <p:blipFill>
          <a:blip r:embed="rId2" cstate="print">
            <a:lum/>
            <a:extLst>
              <a:ext uri="{28A0092B-C50C-407E-A947-70E740481C1C}">
                <a14:useLocalDpi xmlns="" xmlns:a14="http://schemas.microsoft.com/office/drawing/2010/main" val="0"/>
              </a:ext>
            </a:extLst>
          </a:blip>
          <a:stretch>
            <a:fillRect/>
          </a:stretch>
        </p:blipFill>
        <p:spPr>
          <a:xfrm>
            <a:off x="4495800" y="304800"/>
            <a:ext cx="3810000" cy="1316964"/>
          </a:xfrm>
          <a:prstGeom prst="rect">
            <a:avLst/>
          </a:prstGeom>
          <a:noFill/>
          <a:ln>
            <a:noFill/>
          </a:ln>
        </p:spPr>
      </p:pic>
      <p:sp>
        <p:nvSpPr>
          <p:cNvPr id="11" name="Content Placeholder 10"/>
          <p:cNvSpPr>
            <a:spLocks noGrp="1"/>
          </p:cNvSpPr>
          <p:nvPr>
            <p:ph idx="1"/>
          </p:nvPr>
        </p:nvSpPr>
        <p:spPr>
          <a:xfrm>
            <a:off x="0" y="1752600"/>
            <a:ext cx="7315200" cy="5105400"/>
          </a:xfrm>
        </p:spPr>
        <p:txBody>
          <a:bodyPr>
            <a:normAutofit/>
          </a:bodyPr>
          <a:lstStyle/>
          <a:p>
            <a:pPr algn="just"/>
            <a:r>
              <a:rPr lang="en-US" sz="2000" dirty="0" smtClean="0">
                <a:solidFill>
                  <a:schemeClr val="accent6">
                    <a:lumMod val="75000"/>
                  </a:schemeClr>
                </a:solidFill>
              </a:rPr>
              <a:t>WHAT IS THE SIGNIFICANCE OF THIS MUSIC WITH CLASSICAL RAAGAS’ ?</a:t>
            </a:r>
          </a:p>
          <a:p>
            <a:pPr algn="just"/>
            <a:r>
              <a:rPr lang="en-US" sz="2000" dirty="0" smtClean="0">
                <a:solidFill>
                  <a:schemeClr val="accent6"/>
                </a:solidFill>
              </a:rPr>
              <a:t>Music is </a:t>
            </a:r>
            <a:r>
              <a:rPr lang="en-US" sz="2000" dirty="0" err="1" smtClean="0">
                <a:solidFill>
                  <a:schemeClr val="accent6"/>
                </a:solidFill>
              </a:rPr>
              <a:t>mantra.It</a:t>
            </a:r>
            <a:r>
              <a:rPr lang="en-US" sz="2000" dirty="0" smtClean="0">
                <a:solidFill>
                  <a:schemeClr val="accent6"/>
                </a:solidFill>
              </a:rPr>
              <a:t> not only vibrates and soothes the mental strings, but also heals the organs of the body while establishing a harmony among them.</a:t>
            </a:r>
          </a:p>
          <a:p>
            <a:pPr algn="just"/>
            <a:r>
              <a:rPr lang="en-US" sz="2000" dirty="0" smtClean="0">
                <a:solidFill>
                  <a:schemeClr val="bg2">
                    <a:lumMod val="50000"/>
                  </a:schemeClr>
                </a:solidFill>
              </a:rPr>
              <a:t>This is how classical music generates new hope, joy and enthusiasm in the otherwise dull or depressed mind; and removes the disorders and relieves one of the untoward pressures and excitements of inferiority, despair, fear and anger. Because of its fast remedial effects, Music Therapy based on classical Ragas is being advised these days for the treatment of insomnia, migraine, hypertension, chronic headache and anxiety. Music therapy, while bringing an equilibrium between body and mind, ensures effective                         treatment of the psychosomatic disorders.</a:t>
            </a:r>
          </a:p>
          <a:p>
            <a:pPr>
              <a:buNone/>
            </a:pPr>
            <a:endParaRPr lang="en-US" dirty="0">
              <a:solidFill>
                <a:schemeClr val="accent6"/>
              </a:solidFill>
            </a:endParaRPr>
          </a:p>
        </p:txBody>
      </p:sp>
      <p:sp>
        <p:nvSpPr>
          <p:cNvPr id="6" name="Title 5"/>
          <p:cNvSpPr>
            <a:spLocks noGrp="1"/>
          </p:cNvSpPr>
          <p:nvPr>
            <p:ph type="title"/>
          </p:nvPr>
        </p:nvSpPr>
        <p:spPr>
          <a:xfrm>
            <a:off x="457200" y="320040"/>
            <a:ext cx="5029200" cy="1143000"/>
          </a:xfrm>
        </p:spPr>
        <p:txBody>
          <a:bodyPr>
            <a:normAutofit/>
          </a:bodyPr>
          <a:lstStyle/>
          <a:p>
            <a:r>
              <a:rPr lang="en-US" sz="3200" dirty="0" smtClean="0"/>
              <a:t>The 5 ELEMENTS (Audio)</a:t>
            </a:r>
            <a:endParaRPr lang="en-US" sz="3200" dirty="0"/>
          </a:p>
        </p:txBody>
      </p:sp>
      <p:pic>
        <p:nvPicPr>
          <p:cNvPr id="7" name="Picture 2">
            <a:hlinkClick r:id="rId3" action="ppaction://hlinksldjump"/>
          </p:cNvPr>
          <p:cNvPicPr>
            <a:picLocks noChangeAspect="1" noChangeArrowheads="1"/>
          </p:cNvPicPr>
          <p:nvPr/>
        </p:nvPicPr>
        <p:blipFill rotWithShape="1">
          <a:blip r:embed="rId4" cstate="print">
            <a:extLst>
              <a:ext uri="{28A0092B-C50C-407E-A947-70E740481C1C}">
                <a14:useLocalDpi xmlns="" xmlns:a14="http://schemas.microsoft.com/office/drawing/2010/main" val="0"/>
              </a:ext>
            </a:extLst>
          </a:blip>
          <a:srcRect l="28113" t="16252" r="26200" b="11249"/>
          <a:stretch/>
        </p:blipFill>
        <p:spPr bwMode="auto">
          <a:xfrm>
            <a:off x="7391400" y="5195277"/>
            <a:ext cx="1524000" cy="1586523"/>
          </a:xfrm>
          <a:prstGeom prst="rect">
            <a:avLst/>
          </a:prstGeom>
          <a:noFill/>
          <a:ln>
            <a:noFill/>
          </a:ln>
          <a:effectLst>
            <a:outerShdw blurRad="76200" dist="12700" dir="2700000" sy="-23000" kx="-800400" algn="bl" rotWithShape="0">
              <a:prstClr val="black">
                <a:alpha val="20000"/>
              </a:prstClr>
            </a:outerShdw>
          </a:effectLst>
          <a:scene3d>
            <a:camera prst="orthographicFront"/>
            <a:lightRig rig="freezing" dir="t"/>
          </a:scene3d>
          <a:sp3d prstMaterial="matte">
            <a:bevelT w="152400" h="50800" prst="softRound"/>
          </a:sp3d>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zslim-logo-final-8th dec"/>
          <p:cNvPicPr>
            <a:picLocks noGrp="1" noChangeAspect="1"/>
          </p:cNvPicPr>
          <p:nvPr isPhoto="1"/>
        </p:nvPicPr>
        <p:blipFill>
          <a:blip r:embed="rId2" cstate="print">
            <a:lum/>
            <a:extLst>
              <a:ext uri="{28A0092B-C50C-407E-A947-70E740481C1C}">
                <a14:useLocalDpi xmlns="" xmlns:a14="http://schemas.microsoft.com/office/drawing/2010/main" val="0"/>
              </a:ext>
            </a:extLst>
          </a:blip>
          <a:stretch>
            <a:fillRect/>
          </a:stretch>
        </p:blipFill>
        <p:spPr>
          <a:xfrm>
            <a:off x="4495800" y="304800"/>
            <a:ext cx="3810000" cy="1316964"/>
          </a:xfrm>
          <a:prstGeom prst="rect">
            <a:avLst/>
          </a:prstGeom>
          <a:noFill/>
          <a:ln>
            <a:noFill/>
          </a:ln>
        </p:spPr>
      </p:pic>
      <p:sp>
        <p:nvSpPr>
          <p:cNvPr id="11" name="Content Placeholder 10"/>
          <p:cNvSpPr>
            <a:spLocks noGrp="1"/>
          </p:cNvSpPr>
          <p:nvPr>
            <p:ph idx="1"/>
          </p:nvPr>
        </p:nvSpPr>
        <p:spPr>
          <a:xfrm>
            <a:off x="0" y="1752600"/>
            <a:ext cx="7391400" cy="5105400"/>
          </a:xfrm>
        </p:spPr>
        <p:txBody>
          <a:bodyPr>
            <a:normAutofit lnSpcReduction="10000"/>
          </a:bodyPr>
          <a:lstStyle/>
          <a:p>
            <a:pPr algn="just"/>
            <a:r>
              <a:rPr lang="en-US" sz="2000" dirty="0" smtClean="0">
                <a:solidFill>
                  <a:schemeClr val="bg2">
                    <a:lumMod val="50000"/>
                  </a:schemeClr>
                </a:solidFill>
              </a:rPr>
              <a:t>In this DVD, you will find the Classical Indian Music, which is beautifully composed on all the 5 ELEMENTS of our body. Through this music, we </a:t>
            </a:r>
            <a:r>
              <a:rPr lang="en-US" sz="2000" b="1" dirty="0" smtClean="0">
                <a:solidFill>
                  <a:schemeClr val="bg2">
                    <a:lumMod val="50000"/>
                  </a:schemeClr>
                </a:solidFill>
              </a:rPr>
              <a:t>NGBS </a:t>
            </a:r>
            <a:r>
              <a:rPr lang="en-US" sz="2000" dirty="0" smtClean="0">
                <a:solidFill>
                  <a:schemeClr val="bg2">
                    <a:lumMod val="50000"/>
                  </a:schemeClr>
                </a:solidFill>
              </a:rPr>
              <a:t>has taken an initiative to heal your entire body &amp; mind that leads to awakening of the soul.</a:t>
            </a:r>
          </a:p>
          <a:p>
            <a:pPr algn="just"/>
            <a:r>
              <a:rPr lang="en-US" sz="2000" dirty="0" smtClean="0">
                <a:solidFill>
                  <a:schemeClr val="bg2">
                    <a:lumMod val="50000"/>
                  </a:schemeClr>
                </a:solidFill>
              </a:rPr>
              <a:t>Human body is a perfect combination of five natural elements, which are known as </a:t>
            </a:r>
            <a:r>
              <a:rPr lang="en-US" sz="2000" b="1" dirty="0" smtClean="0">
                <a:solidFill>
                  <a:schemeClr val="accent6"/>
                </a:solidFill>
              </a:rPr>
              <a:t>EARTH, WATER, FIRE, AIR &amp; SPACE</a:t>
            </a:r>
            <a:r>
              <a:rPr lang="en-US" sz="2000" dirty="0" smtClean="0">
                <a:solidFill>
                  <a:schemeClr val="accent6"/>
                </a:solidFill>
              </a:rPr>
              <a:t>. </a:t>
            </a:r>
          </a:p>
          <a:p>
            <a:pPr algn="just"/>
            <a:r>
              <a:rPr lang="en-US" sz="2000" dirty="0" smtClean="0">
                <a:solidFill>
                  <a:schemeClr val="bg2">
                    <a:lumMod val="50000"/>
                  </a:schemeClr>
                </a:solidFill>
              </a:rPr>
              <a:t>It depends on combination of different inputs such as food we eat, water we drink, the air we breathe, the fire of the stomach which helps digest the food, &amp; the emptiness of the space inside us which helps us to rejuvenate through breathing and meditation. Our mind gets better relaxed when we are near to these five elements. Please close your eyes &amp; sit in a peaceful </a:t>
            </a:r>
            <a:r>
              <a:rPr lang="en-US" sz="2000" dirty="0" err="1" smtClean="0">
                <a:solidFill>
                  <a:schemeClr val="bg2">
                    <a:lumMod val="50000"/>
                  </a:schemeClr>
                </a:solidFill>
              </a:rPr>
              <a:t>environment.Concentrate</a:t>
            </a:r>
            <a:r>
              <a:rPr lang="en-US" sz="2000" dirty="0" smtClean="0">
                <a:solidFill>
                  <a:schemeClr val="bg2">
                    <a:lumMod val="50000"/>
                  </a:schemeClr>
                </a:solidFill>
              </a:rPr>
              <a:t> on the single tune of this Classical music , designed in such a way , which will open the DOORS of your FATE.</a:t>
            </a:r>
          </a:p>
          <a:p>
            <a:endParaRPr lang="en-US" sz="2000" dirty="0" smtClean="0">
              <a:solidFill>
                <a:schemeClr val="bg2">
                  <a:lumMod val="50000"/>
                </a:schemeClr>
              </a:solidFill>
            </a:endParaRPr>
          </a:p>
          <a:p>
            <a:pPr>
              <a:buNone/>
            </a:pPr>
            <a:endParaRPr lang="en-US" sz="2000" dirty="0" smtClean="0">
              <a:solidFill>
                <a:schemeClr val="bg2">
                  <a:lumMod val="50000"/>
                </a:schemeClr>
              </a:solidFill>
            </a:endParaRPr>
          </a:p>
          <a:p>
            <a:pPr>
              <a:buNone/>
            </a:pPr>
            <a:endParaRPr lang="en-US" dirty="0">
              <a:solidFill>
                <a:schemeClr val="accent6"/>
              </a:solidFill>
            </a:endParaRPr>
          </a:p>
        </p:txBody>
      </p:sp>
      <p:sp>
        <p:nvSpPr>
          <p:cNvPr id="6" name="Title 5"/>
          <p:cNvSpPr>
            <a:spLocks noGrp="1"/>
          </p:cNvSpPr>
          <p:nvPr>
            <p:ph type="title"/>
          </p:nvPr>
        </p:nvSpPr>
        <p:spPr>
          <a:xfrm>
            <a:off x="457200" y="320040"/>
            <a:ext cx="5029200" cy="1143000"/>
          </a:xfrm>
        </p:spPr>
        <p:txBody>
          <a:bodyPr>
            <a:normAutofit/>
          </a:bodyPr>
          <a:lstStyle/>
          <a:p>
            <a:r>
              <a:rPr lang="en-US" sz="3200" dirty="0" smtClean="0"/>
              <a:t>The 5 ELEMENTS (Audio)</a:t>
            </a:r>
            <a:endParaRPr lang="en-US" sz="3200" dirty="0"/>
          </a:p>
        </p:txBody>
      </p:sp>
      <p:pic>
        <p:nvPicPr>
          <p:cNvPr id="7" name="Picture 2">
            <a:hlinkClick r:id="rId3" action="ppaction://hlinksldjump"/>
          </p:cNvPr>
          <p:cNvPicPr>
            <a:picLocks noChangeAspect="1" noChangeArrowheads="1"/>
          </p:cNvPicPr>
          <p:nvPr/>
        </p:nvPicPr>
        <p:blipFill rotWithShape="1">
          <a:blip r:embed="rId4" cstate="print">
            <a:extLst>
              <a:ext uri="{28A0092B-C50C-407E-A947-70E740481C1C}">
                <a14:useLocalDpi xmlns="" xmlns:a14="http://schemas.microsoft.com/office/drawing/2010/main" val="0"/>
              </a:ext>
            </a:extLst>
          </a:blip>
          <a:srcRect l="28113" t="16252" r="26200" b="11249"/>
          <a:stretch/>
        </p:blipFill>
        <p:spPr bwMode="auto">
          <a:xfrm>
            <a:off x="7391400" y="5119078"/>
            <a:ext cx="1524000" cy="1586522"/>
          </a:xfrm>
          <a:prstGeom prst="rect">
            <a:avLst/>
          </a:prstGeom>
          <a:noFill/>
          <a:ln>
            <a:noFill/>
          </a:ln>
          <a:effectLst>
            <a:outerShdw blurRad="76200" dist="12700" dir="2700000" sy="-23000" kx="-800400" algn="bl" rotWithShape="0">
              <a:prstClr val="black">
                <a:alpha val="20000"/>
              </a:prstClr>
            </a:outerShdw>
          </a:effectLst>
          <a:scene3d>
            <a:camera prst="orthographicFront"/>
            <a:lightRig rig="freezing" dir="t"/>
          </a:scene3d>
          <a:sp3d prstMaterial="matte">
            <a:bevelT w="152400" h="50800" prst="softRound"/>
          </a:sp3d>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vision  </a:t>
            </a:r>
            <a:endParaRPr lang="en-US" dirty="0"/>
          </a:p>
        </p:txBody>
      </p:sp>
      <p:sp>
        <p:nvSpPr>
          <p:cNvPr id="3" name="Content Placeholder 2"/>
          <p:cNvSpPr>
            <a:spLocks noGrp="1"/>
          </p:cNvSpPr>
          <p:nvPr>
            <p:ph idx="1"/>
          </p:nvPr>
        </p:nvSpPr>
        <p:spPr>
          <a:xfrm>
            <a:off x="0" y="1600200"/>
            <a:ext cx="7467600" cy="5019984"/>
          </a:xfrm>
        </p:spPr>
        <p:txBody>
          <a:bodyPr>
            <a:normAutofit/>
          </a:bodyPr>
          <a:lstStyle/>
          <a:p>
            <a:pPr algn="just"/>
            <a:endParaRPr lang="en-US" sz="1900" dirty="0" smtClean="0">
              <a:solidFill>
                <a:schemeClr val="bg2">
                  <a:lumMod val="50000"/>
                </a:schemeClr>
              </a:solidFill>
            </a:endParaRPr>
          </a:p>
          <a:p>
            <a:pPr algn="just"/>
            <a:r>
              <a:rPr lang="en-US" sz="1900" dirty="0" smtClean="0">
                <a:solidFill>
                  <a:schemeClr val="bg2">
                    <a:lumMod val="50000"/>
                  </a:schemeClr>
                </a:solidFill>
              </a:rPr>
              <a:t>Our Vision is to restored the health of all human being and help others to make all human being happy.</a:t>
            </a:r>
            <a:endParaRPr lang="en-US" sz="1900" b="1" dirty="0" smtClean="0">
              <a:solidFill>
                <a:schemeClr val="accent6">
                  <a:lumMod val="75000"/>
                </a:schemeClr>
              </a:solidFill>
            </a:endParaRPr>
          </a:p>
          <a:p>
            <a:endParaRPr lang="en-US" sz="1900" dirty="0" smtClean="0">
              <a:solidFill>
                <a:schemeClr val="tx2">
                  <a:lumMod val="75000"/>
                </a:schemeClr>
              </a:solidFill>
            </a:endParaRPr>
          </a:p>
          <a:p>
            <a:endParaRPr lang="en-US" sz="1900" dirty="0"/>
          </a:p>
        </p:txBody>
      </p:sp>
      <p:pic>
        <p:nvPicPr>
          <p:cNvPr id="4" name="Picture 3" descr="zslim-logo-final-8th dec"/>
          <p:cNvPicPr>
            <a:picLocks noGrp="1" noChangeAspect="1"/>
          </p:cNvPicPr>
          <p:nvPr isPhoto="1"/>
        </p:nvPicPr>
        <p:blipFill>
          <a:blip r:embed="rId3" cstate="print">
            <a:lum/>
            <a:extLst>
              <a:ext uri="{28A0092B-C50C-407E-A947-70E740481C1C}">
                <a14:useLocalDpi xmlns="" xmlns:a14="http://schemas.microsoft.com/office/drawing/2010/main" val="0"/>
              </a:ext>
            </a:extLst>
          </a:blip>
          <a:stretch>
            <a:fillRect/>
          </a:stretch>
        </p:blipFill>
        <p:spPr>
          <a:xfrm>
            <a:off x="4495800" y="304800"/>
            <a:ext cx="3810000" cy="1316964"/>
          </a:xfrm>
          <a:prstGeom prst="rect">
            <a:avLst/>
          </a:prstGeom>
          <a:noFill/>
          <a:ln>
            <a:noFill/>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zslim-logo-final-8th dec"/>
          <p:cNvPicPr>
            <a:picLocks noGrp="1" noChangeAspect="1"/>
          </p:cNvPicPr>
          <p:nvPr isPhoto="1"/>
        </p:nvPicPr>
        <p:blipFill>
          <a:blip r:embed="rId2" cstate="print">
            <a:lum/>
            <a:extLst>
              <a:ext uri="{28A0092B-C50C-407E-A947-70E740481C1C}">
                <a14:useLocalDpi xmlns="" xmlns:a14="http://schemas.microsoft.com/office/drawing/2010/main" val="0"/>
              </a:ext>
            </a:extLst>
          </a:blip>
          <a:stretch>
            <a:fillRect/>
          </a:stretch>
        </p:blipFill>
        <p:spPr>
          <a:xfrm>
            <a:off x="4495800" y="304800"/>
            <a:ext cx="3810000" cy="1316964"/>
          </a:xfrm>
          <a:prstGeom prst="rect">
            <a:avLst/>
          </a:prstGeom>
          <a:noFill/>
          <a:ln>
            <a:noFill/>
          </a:ln>
        </p:spPr>
      </p:pic>
      <p:sp>
        <p:nvSpPr>
          <p:cNvPr id="11" name="Content Placeholder 10"/>
          <p:cNvSpPr>
            <a:spLocks noGrp="1"/>
          </p:cNvSpPr>
          <p:nvPr>
            <p:ph idx="1"/>
          </p:nvPr>
        </p:nvSpPr>
        <p:spPr>
          <a:xfrm>
            <a:off x="0" y="1752600"/>
            <a:ext cx="7391400" cy="5105400"/>
          </a:xfrm>
        </p:spPr>
        <p:txBody>
          <a:bodyPr>
            <a:normAutofit/>
          </a:bodyPr>
          <a:lstStyle/>
          <a:p>
            <a:pPr algn="just"/>
            <a:r>
              <a:rPr lang="en-US" sz="2000" dirty="0" err="1" smtClean="0">
                <a:solidFill>
                  <a:schemeClr val="bg2">
                    <a:lumMod val="50000"/>
                  </a:schemeClr>
                </a:solidFill>
              </a:rPr>
              <a:t>Antioxident</a:t>
            </a:r>
            <a:r>
              <a:rPr lang="en-US" sz="2000" dirty="0" smtClean="0">
                <a:solidFill>
                  <a:schemeClr val="bg2">
                    <a:lumMod val="50000"/>
                  </a:schemeClr>
                </a:solidFill>
              </a:rPr>
              <a:t> </a:t>
            </a:r>
            <a:r>
              <a:rPr lang="en-US" sz="2000" dirty="0" err="1" smtClean="0">
                <a:solidFill>
                  <a:schemeClr val="bg2">
                    <a:lumMod val="50000"/>
                  </a:schemeClr>
                </a:solidFill>
              </a:rPr>
              <a:t>alkaine</a:t>
            </a:r>
            <a:r>
              <a:rPr lang="en-US" sz="2000" dirty="0" smtClean="0">
                <a:solidFill>
                  <a:schemeClr val="bg2">
                    <a:lumMod val="50000"/>
                  </a:schemeClr>
                </a:solidFill>
              </a:rPr>
              <a:t> healing structured water</a:t>
            </a:r>
            <a:endParaRPr lang="en-US" sz="2000" dirty="0" smtClean="0">
              <a:solidFill>
                <a:schemeClr val="bg2">
                  <a:lumMod val="50000"/>
                </a:schemeClr>
              </a:solidFill>
            </a:endParaRPr>
          </a:p>
          <a:p>
            <a:pPr>
              <a:buNone/>
            </a:pPr>
            <a:endParaRPr lang="en-US" sz="2000" dirty="0" smtClean="0">
              <a:solidFill>
                <a:schemeClr val="bg2">
                  <a:lumMod val="50000"/>
                </a:schemeClr>
              </a:solidFill>
            </a:endParaRPr>
          </a:p>
          <a:p>
            <a:pPr>
              <a:buNone/>
            </a:pPr>
            <a:endParaRPr lang="en-US" dirty="0">
              <a:solidFill>
                <a:schemeClr val="accent6"/>
              </a:solidFill>
            </a:endParaRPr>
          </a:p>
        </p:txBody>
      </p:sp>
      <p:sp>
        <p:nvSpPr>
          <p:cNvPr id="6" name="Title 5"/>
          <p:cNvSpPr>
            <a:spLocks noGrp="1"/>
          </p:cNvSpPr>
          <p:nvPr>
            <p:ph type="title"/>
          </p:nvPr>
        </p:nvSpPr>
        <p:spPr>
          <a:xfrm>
            <a:off x="304800" y="304800"/>
            <a:ext cx="5257800" cy="1143000"/>
          </a:xfrm>
        </p:spPr>
        <p:txBody>
          <a:bodyPr>
            <a:normAutofit fontScale="90000"/>
          </a:bodyPr>
          <a:lstStyle/>
          <a:p>
            <a:r>
              <a:rPr lang="en-US" sz="3200" dirty="0" err="1" smtClean="0"/>
              <a:t>Antioxident</a:t>
            </a:r>
            <a:r>
              <a:rPr lang="en-US" sz="3200" dirty="0" smtClean="0"/>
              <a:t> </a:t>
            </a:r>
            <a:r>
              <a:rPr lang="en-US" sz="3200" dirty="0" err="1" smtClean="0"/>
              <a:t>alkaine</a:t>
            </a:r>
            <a:r>
              <a:rPr lang="en-US" sz="3200" dirty="0" smtClean="0"/>
              <a:t> healing structured water</a:t>
            </a:r>
            <a:endParaRPr lang="en-US" sz="3200" dirty="0"/>
          </a:p>
        </p:txBody>
      </p:sp>
      <p:pic>
        <p:nvPicPr>
          <p:cNvPr id="2050" name="Picture 2" descr="C:\Users\Admin\Desktop\antioxidant.jpg"/>
          <p:cNvPicPr>
            <a:picLocks noChangeAspect="1" noChangeArrowheads="1"/>
          </p:cNvPicPr>
          <p:nvPr/>
        </p:nvPicPr>
        <p:blipFill>
          <a:blip r:embed="rId3"/>
          <a:srcRect/>
          <a:stretch>
            <a:fillRect/>
          </a:stretch>
        </p:blipFill>
        <p:spPr bwMode="auto">
          <a:xfrm>
            <a:off x="6702425" y="4797425"/>
            <a:ext cx="1984375" cy="1984375"/>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7239000" cy="1143000"/>
          </a:xfrm>
        </p:spPr>
        <p:txBody>
          <a:bodyPr/>
          <a:lstStyle/>
          <a:p>
            <a:r>
              <a:rPr lang="en-US" dirty="0" err="1" smtClean="0"/>
              <a:t>z.Slim</a:t>
            </a:r>
            <a:r>
              <a:rPr lang="en-US" dirty="0" smtClean="0"/>
              <a:t> capsules </a:t>
            </a:r>
            <a:endParaRPr lang="en-US" dirty="0"/>
          </a:p>
        </p:txBody>
      </p:sp>
      <p:sp>
        <p:nvSpPr>
          <p:cNvPr id="3" name="Content Placeholder 2"/>
          <p:cNvSpPr>
            <a:spLocks noGrp="1"/>
          </p:cNvSpPr>
          <p:nvPr>
            <p:ph idx="1"/>
          </p:nvPr>
        </p:nvSpPr>
        <p:spPr>
          <a:xfrm>
            <a:off x="0" y="2971800"/>
            <a:ext cx="7467600" cy="3886200"/>
          </a:xfrm>
        </p:spPr>
        <p:txBody>
          <a:bodyPr>
            <a:normAutofit/>
          </a:bodyPr>
          <a:lstStyle/>
          <a:p>
            <a:pPr algn="just"/>
            <a:r>
              <a:rPr lang="en-US" sz="1900" dirty="0" err="1" smtClean="0">
                <a:solidFill>
                  <a:schemeClr val="bg2">
                    <a:lumMod val="50000"/>
                  </a:schemeClr>
                </a:solidFill>
              </a:rPr>
              <a:t>Caralluma</a:t>
            </a:r>
            <a:r>
              <a:rPr lang="en-US" sz="1900" dirty="0" smtClean="0">
                <a:solidFill>
                  <a:schemeClr val="bg2">
                    <a:lumMod val="50000"/>
                  </a:schemeClr>
                </a:solidFill>
              </a:rPr>
              <a:t> </a:t>
            </a:r>
            <a:r>
              <a:rPr lang="en-US" sz="1900" dirty="0" err="1" smtClean="0">
                <a:solidFill>
                  <a:schemeClr val="bg2">
                    <a:lumMod val="50000"/>
                  </a:schemeClr>
                </a:solidFill>
              </a:rPr>
              <a:t>Fimbriata</a:t>
            </a:r>
            <a:r>
              <a:rPr lang="en-US" sz="1900" dirty="0" smtClean="0">
                <a:solidFill>
                  <a:schemeClr val="bg2">
                    <a:lumMod val="50000"/>
                  </a:schemeClr>
                </a:solidFill>
              </a:rPr>
              <a:t> </a:t>
            </a:r>
            <a:r>
              <a:rPr lang="en-US" sz="1900" dirty="0" smtClean="0">
                <a:solidFill>
                  <a:schemeClr val="bg2">
                    <a:lumMod val="50000"/>
                  </a:schemeClr>
                </a:solidFill>
                <a:sym typeface="Wingdings" pitchFamily="2" charset="2"/>
              </a:rPr>
              <a:t></a:t>
            </a:r>
            <a:r>
              <a:rPr lang="en-US" sz="1900" dirty="0" smtClean="0">
                <a:solidFill>
                  <a:schemeClr val="bg2">
                    <a:lumMod val="50000"/>
                  </a:schemeClr>
                </a:solidFill>
              </a:rPr>
              <a:t> Reduces appetite.</a:t>
            </a:r>
          </a:p>
          <a:p>
            <a:pPr algn="just"/>
            <a:r>
              <a:rPr lang="en-US" sz="1900" dirty="0" err="1" smtClean="0">
                <a:solidFill>
                  <a:schemeClr val="bg2">
                    <a:lumMod val="50000"/>
                  </a:schemeClr>
                </a:solidFill>
              </a:rPr>
              <a:t>Gercinia</a:t>
            </a:r>
            <a:r>
              <a:rPr lang="en-US" sz="1900" dirty="0" smtClean="0">
                <a:solidFill>
                  <a:schemeClr val="bg2">
                    <a:lumMod val="50000"/>
                  </a:schemeClr>
                </a:solidFill>
              </a:rPr>
              <a:t> </a:t>
            </a:r>
            <a:r>
              <a:rPr lang="en-US" sz="1900" dirty="0" err="1" smtClean="0">
                <a:solidFill>
                  <a:schemeClr val="bg2">
                    <a:lumMod val="50000"/>
                  </a:schemeClr>
                </a:solidFill>
              </a:rPr>
              <a:t>Cambogia</a:t>
            </a:r>
            <a:r>
              <a:rPr lang="en-US" sz="1900" dirty="0" smtClean="0">
                <a:solidFill>
                  <a:schemeClr val="bg2">
                    <a:lumMod val="50000"/>
                  </a:schemeClr>
                </a:solidFill>
              </a:rPr>
              <a:t> </a:t>
            </a:r>
            <a:r>
              <a:rPr lang="en-US" sz="1900" dirty="0" smtClean="0">
                <a:solidFill>
                  <a:schemeClr val="bg2">
                    <a:lumMod val="50000"/>
                  </a:schemeClr>
                </a:solidFill>
                <a:sym typeface="Wingdings" pitchFamily="2" charset="2"/>
              </a:rPr>
              <a:t></a:t>
            </a:r>
            <a:r>
              <a:rPr lang="en-US" sz="1900" dirty="0" smtClean="0">
                <a:solidFill>
                  <a:schemeClr val="bg2">
                    <a:lumMod val="50000"/>
                  </a:schemeClr>
                </a:solidFill>
              </a:rPr>
              <a:t> Reduces body mass.</a:t>
            </a:r>
          </a:p>
          <a:p>
            <a:pPr algn="just"/>
            <a:r>
              <a:rPr lang="en-US" sz="1900" dirty="0" smtClean="0">
                <a:solidFill>
                  <a:schemeClr val="bg2">
                    <a:lumMod val="50000"/>
                  </a:schemeClr>
                </a:solidFill>
              </a:rPr>
              <a:t>Green Tea </a:t>
            </a:r>
            <a:r>
              <a:rPr lang="en-US" sz="1900" dirty="0" smtClean="0">
                <a:solidFill>
                  <a:schemeClr val="bg2">
                    <a:lumMod val="50000"/>
                  </a:schemeClr>
                </a:solidFill>
                <a:sym typeface="Wingdings" pitchFamily="2" charset="2"/>
              </a:rPr>
              <a:t></a:t>
            </a:r>
            <a:r>
              <a:rPr lang="en-US" sz="1900" dirty="0" smtClean="0">
                <a:solidFill>
                  <a:schemeClr val="bg2">
                    <a:lumMod val="50000"/>
                  </a:schemeClr>
                </a:solidFill>
              </a:rPr>
              <a:t> Burn fat by boosting your metabolism.</a:t>
            </a:r>
          </a:p>
          <a:p>
            <a:pPr algn="just"/>
            <a:r>
              <a:rPr lang="en-US" sz="1900" dirty="0" err="1" smtClean="0">
                <a:solidFill>
                  <a:schemeClr val="bg2">
                    <a:lumMod val="50000"/>
                  </a:schemeClr>
                </a:solidFill>
              </a:rPr>
              <a:t>Boerhavia</a:t>
            </a:r>
            <a:r>
              <a:rPr lang="en-US" sz="1900" dirty="0" smtClean="0">
                <a:solidFill>
                  <a:schemeClr val="bg2">
                    <a:lumMod val="50000"/>
                  </a:schemeClr>
                </a:solidFill>
              </a:rPr>
              <a:t> </a:t>
            </a:r>
            <a:r>
              <a:rPr lang="en-US" sz="1900" dirty="0" err="1" smtClean="0">
                <a:solidFill>
                  <a:schemeClr val="bg2">
                    <a:lumMod val="50000"/>
                  </a:schemeClr>
                </a:solidFill>
              </a:rPr>
              <a:t>diffusa</a:t>
            </a:r>
            <a:r>
              <a:rPr lang="en-US" sz="1900" dirty="0" smtClean="0">
                <a:solidFill>
                  <a:schemeClr val="bg2">
                    <a:lumMod val="50000"/>
                  </a:schemeClr>
                </a:solidFill>
              </a:rPr>
              <a:t> </a:t>
            </a:r>
            <a:r>
              <a:rPr lang="en-US" sz="1900" dirty="0" smtClean="0">
                <a:solidFill>
                  <a:schemeClr val="bg2">
                    <a:lumMod val="50000"/>
                  </a:schemeClr>
                </a:solidFill>
                <a:sym typeface="Wingdings" pitchFamily="2" charset="2"/>
              </a:rPr>
              <a:t></a:t>
            </a:r>
            <a:r>
              <a:rPr lang="en-US" sz="1900" dirty="0" smtClean="0">
                <a:solidFill>
                  <a:schemeClr val="bg2">
                    <a:lumMod val="50000"/>
                  </a:schemeClr>
                </a:solidFill>
              </a:rPr>
              <a:t> Reduces Edema (swelling).</a:t>
            </a:r>
          </a:p>
          <a:p>
            <a:pPr algn="just"/>
            <a:r>
              <a:rPr lang="en-US" sz="1900" dirty="0" err="1" smtClean="0">
                <a:solidFill>
                  <a:schemeClr val="bg2">
                    <a:lumMod val="50000"/>
                  </a:schemeClr>
                </a:solidFill>
              </a:rPr>
              <a:t>Trigonella</a:t>
            </a:r>
            <a:r>
              <a:rPr lang="en-US" sz="1900" dirty="0" smtClean="0">
                <a:solidFill>
                  <a:schemeClr val="bg2">
                    <a:lumMod val="50000"/>
                  </a:schemeClr>
                </a:solidFill>
              </a:rPr>
              <a:t> </a:t>
            </a:r>
            <a:r>
              <a:rPr lang="en-US" sz="1900" dirty="0" err="1" smtClean="0">
                <a:solidFill>
                  <a:schemeClr val="bg2">
                    <a:lumMod val="50000"/>
                  </a:schemeClr>
                </a:solidFill>
              </a:rPr>
              <a:t>Foenum</a:t>
            </a:r>
            <a:r>
              <a:rPr lang="en-US" sz="1900" dirty="0" smtClean="0">
                <a:solidFill>
                  <a:schemeClr val="bg2">
                    <a:lumMod val="50000"/>
                  </a:schemeClr>
                </a:solidFill>
              </a:rPr>
              <a:t> </a:t>
            </a:r>
            <a:r>
              <a:rPr lang="en-US" sz="1900" dirty="0" err="1" smtClean="0">
                <a:solidFill>
                  <a:schemeClr val="bg2">
                    <a:lumMod val="50000"/>
                  </a:schemeClr>
                </a:solidFill>
              </a:rPr>
              <a:t>Graceum</a:t>
            </a:r>
            <a:r>
              <a:rPr lang="en-US" sz="1900" dirty="0" smtClean="0">
                <a:solidFill>
                  <a:schemeClr val="bg2">
                    <a:lumMod val="50000"/>
                  </a:schemeClr>
                </a:solidFill>
              </a:rPr>
              <a:t> </a:t>
            </a:r>
            <a:r>
              <a:rPr lang="en-US" sz="1900" dirty="0" smtClean="0">
                <a:solidFill>
                  <a:schemeClr val="bg2">
                    <a:lumMod val="50000"/>
                  </a:schemeClr>
                </a:solidFill>
                <a:sym typeface="Wingdings" pitchFamily="2" charset="2"/>
              </a:rPr>
              <a:t></a:t>
            </a:r>
            <a:r>
              <a:rPr lang="en-US" sz="1900" dirty="0" smtClean="0">
                <a:solidFill>
                  <a:schemeClr val="bg2">
                    <a:lumMod val="50000"/>
                  </a:schemeClr>
                </a:solidFill>
              </a:rPr>
              <a:t> Help to maintain healthy sugar and </a:t>
            </a:r>
            <a:r>
              <a:rPr lang="en-US" sz="1900" dirty="0" err="1" smtClean="0">
                <a:solidFill>
                  <a:schemeClr val="bg2">
                    <a:lumMod val="50000"/>
                  </a:schemeClr>
                </a:solidFill>
              </a:rPr>
              <a:t>cholestrol</a:t>
            </a:r>
            <a:r>
              <a:rPr lang="en-US" sz="1900" dirty="0" smtClean="0">
                <a:solidFill>
                  <a:schemeClr val="bg2">
                    <a:lumMod val="50000"/>
                  </a:schemeClr>
                </a:solidFill>
              </a:rPr>
              <a:t> labels.</a:t>
            </a:r>
          </a:p>
          <a:p>
            <a:pPr algn="just"/>
            <a:r>
              <a:rPr lang="en-US" sz="1900" dirty="0" err="1" smtClean="0">
                <a:solidFill>
                  <a:schemeClr val="bg2">
                    <a:lumMod val="50000"/>
                  </a:schemeClr>
                </a:solidFill>
              </a:rPr>
              <a:t>Syzygium</a:t>
            </a:r>
            <a:r>
              <a:rPr lang="en-US" sz="1900" dirty="0" smtClean="0">
                <a:solidFill>
                  <a:schemeClr val="bg2">
                    <a:lumMod val="50000"/>
                  </a:schemeClr>
                </a:solidFill>
              </a:rPr>
              <a:t> </a:t>
            </a:r>
            <a:r>
              <a:rPr lang="en-US" sz="1900" dirty="0" err="1" smtClean="0">
                <a:solidFill>
                  <a:schemeClr val="bg2">
                    <a:lumMod val="50000"/>
                  </a:schemeClr>
                </a:solidFill>
              </a:rPr>
              <a:t>Cumini</a:t>
            </a:r>
            <a:r>
              <a:rPr lang="en-US" sz="1900" dirty="0" smtClean="0">
                <a:solidFill>
                  <a:schemeClr val="bg2">
                    <a:lumMod val="50000"/>
                  </a:schemeClr>
                </a:solidFill>
              </a:rPr>
              <a:t> Seen </a:t>
            </a:r>
            <a:r>
              <a:rPr lang="en-US" sz="1900" dirty="0" smtClean="0">
                <a:solidFill>
                  <a:schemeClr val="bg2">
                    <a:lumMod val="50000"/>
                  </a:schemeClr>
                </a:solidFill>
                <a:sym typeface="Wingdings" pitchFamily="2" charset="2"/>
              </a:rPr>
              <a:t></a:t>
            </a:r>
            <a:r>
              <a:rPr lang="en-US" sz="1900" dirty="0" smtClean="0">
                <a:solidFill>
                  <a:schemeClr val="bg2">
                    <a:lumMod val="50000"/>
                  </a:schemeClr>
                </a:solidFill>
              </a:rPr>
              <a:t> Reduces blood and control sugar carvings.</a:t>
            </a:r>
          </a:p>
          <a:p>
            <a:pPr algn="just"/>
            <a:r>
              <a:rPr lang="en-US" sz="1900" dirty="0" smtClean="0">
                <a:solidFill>
                  <a:schemeClr val="bg2">
                    <a:lumMod val="50000"/>
                  </a:schemeClr>
                </a:solidFill>
              </a:rPr>
              <a:t>Drugs free with no side effect.</a:t>
            </a:r>
          </a:p>
        </p:txBody>
      </p:sp>
      <p:pic>
        <p:nvPicPr>
          <p:cNvPr id="4" name="Picture 3" descr="zslim-logo-final-8th dec"/>
          <p:cNvPicPr>
            <a:picLocks noGrp="1" noChangeAspect="1"/>
          </p:cNvPicPr>
          <p:nvPr isPhoto="1"/>
        </p:nvPicPr>
        <p:blipFill>
          <a:blip r:embed="rId2" cstate="print">
            <a:lum/>
            <a:extLst>
              <a:ext uri="{28A0092B-C50C-407E-A947-70E740481C1C}">
                <a14:useLocalDpi xmlns="" xmlns:a14="http://schemas.microsoft.com/office/drawing/2010/main" val="0"/>
              </a:ext>
            </a:extLst>
          </a:blip>
          <a:stretch>
            <a:fillRect/>
          </a:stretch>
        </p:blipFill>
        <p:spPr>
          <a:xfrm>
            <a:off x="4495800" y="304800"/>
            <a:ext cx="3810000" cy="1316964"/>
          </a:xfrm>
          <a:prstGeom prst="rect">
            <a:avLst/>
          </a:prstGeom>
          <a:noFill/>
          <a:ln>
            <a:noFill/>
          </a:ln>
        </p:spPr>
      </p:pic>
      <p:sp>
        <p:nvSpPr>
          <p:cNvPr id="5" name="Title 1"/>
          <p:cNvSpPr txBox="1">
            <a:spLocks/>
          </p:cNvSpPr>
          <p:nvPr/>
        </p:nvSpPr>
        <p:spPr>
          <a:xfrm>
            <a:off x="1295400" y="1905000"/>
            <a:ext cx="5410200" cy="533400"/>
          </a:xfrm>
          <a:prstGeom prst="rect">
            <a:avLst/>
          </a:prstGeom>
        </p:spPr>
        <p:txBody>
          <a:bodyPr vert="horz" lIns="45720" tIns="0" rIns="45720" bIns="0" anchor="b" anchorCtr="0">
            <a:normAutofit fontScale="92500"/>
          </a:bodyPr>
          <a:lstStyle/>
          <a:p>
            <a:pPr lvl="0">
              <a:spcBef>
                <a:spcPct val="0"/>
              </a:spcBef>
            </a:pPr>
            <a:r>
              <a:rPr lang="en-US" sz="2400" b="1" cap="all" dirty="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latin typeface="+mj-lt"/>
                <a:ea typeface="+mj-ea"/>
                <a:cs typeface="+mj-cs"/>
              </a:rPr>
              <a:t>Benefits of Z-SLIM SLIMMING Capsules</a:t>
            </a:r>
            <a:endParaRPr kumimoji="0" lang="en-US" sz="2400" b="1" i="0" u="none" strike="noStrike" kern="1200" cap="all" spc="0" normalizeH="0" baseline="0" noProof="0" dirty="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endParaRPr>
          </a:p>
        </p:txBody>
      </p:sp>
      <p:pic>
        <p:nvPicPr>
          <p:cNvPr id="6" name="Picture 3" descr="C:\Users\Admin\Desktop\bottle_vital - Copy.png"/>
          <p:cNvPicPr>
            <a:picLocks noChangeAspect="1" noChangeArrowheads="1"/>
          </p:cNvPicPr>
          <p:nvPr/>
        </p:nvPicPr>
        <p:blipFill>
          <a:blip r:embed="rId3" cstate="print"/>
          <a:srcRect/>
          <a:stretch>
            <a:fillRect/>
          </a:stretch>
        </p:blipFill>
        <p:spPr bwMode="auto">
          <a:xfrm>
            <a:off x="7315200" y="4772893"/>
            <a:ext cx="1600200" cy="2085107"/>
          </a:xfrm>
          <a:prstGeom prst="rect">
            <a:avLst/>
          </a:prstGeom>
          <a:noFill/>
          <a:effectLst>
            <a:outerShdw blurRad="50800" dist="50800" dir="5400000" algn="ctr" rotWithShape="0">
              <a:srgbClr val="000000"/>
            </a:outerShdw>
          </a:effectLst>
        </p:spPr>
      </p:pic>
      <p:sp>
        <p:nvSpPr>
          <p:cNvPr id="7" name="Title 1"/>
          <p:cNvSpPr txBox="1">
            <a:spLocks/>
          </p:cNvSpPr>
          <p:nvPr/>
        </p:nvSpPr>
        <p:spPr>
          <a:xfrm>
            <a:off x="533400" y="1066800"/>
            <a:ext cx="3429000" cy="533400"/>
          </a:xfrm>
          <a:prstGeom prst="rect">
            <a:avLst/>
          </a:prstGeom>
        </p:spPr>
        <p:txBody>
          <a:bodyPr vert="horz" lIns="45720" tIns="0" rIns="45720" bIns="0" anchor="b" anchorCtr="0">
            <a:normAutofit fontScale="85000" lnSpcReduction="10000"/>
          </a:bodyPr>
          <a:lstStyle/>
          <a:p>
            <a:pPr lvl="0" algn="ctr">
              <a:spcBef>
                <a:spcPct val="0"/>
              </a:spcBef>
            </a:pPr>
            <a:r>
              <a:rPr kumimoji="0" lang="en-US" sz="2400" b="1" i="0" u="none" strike="noStrike" kern="1200" cap="all" spc="0" normalizeH="0" baseline="0" noProof="0" dirty="0"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rPr>
              <a:t>( Future</a:t>
            </a:r>
            <a:r>
              <a:rPr kumimoji="0" lang="en-US" sz="2400" b="1" i="0" u="none" strike="noStrike" kern="1200" cap="all" spc="0" normalizeH="0" noProof="0" dirty="0"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rPr>
              <a:t> Development )</a:t>
            </a:r>
            <a:endParaRPr kumimoji="0" lang="en-US" sz="2400" b="1" i="0" u="none" strike="noStrike" kern="1200" cap="all" spc="0" normalizeH="0" baseline="0" noProof="0" dirty="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z.Slim</a:t>
            </a:r>
            <a:r>
              <a:rPr lang="en-US" dirty="0" smtClean="0"/>
              <a:t> capsules </a:t>
            </a:r>
            <a:endParaRPr lang="en-US" dirty="0"/>
          </a:p>
        </p:txBody>
      </p:sp>
      <p:sp>
        <p:nvSpPr>
          <p:cNvPr id="3" name="Content Placeholder 2"/>
          <p:cNvSpPr>
            <a:spLocks noGrp="1"/>
          </p:cNvSpPr>
          <p:nvPr>
            <p:ph idx="1"/>
          </p:nvPr>
        </p:nvSpPr>
        <p:spPr>
          <a:xfrm>
            <a:off x="457200" y="2286000"/>
            <a:ext cx="6858000" cy="2971800"/>
          </a:xfrm>
        </p:spPr>
        <p:txBody>
          <a:bodyPr>
            <a:normAutofit lnSpcReduction="10000"/>
          </a:bodyPr>
          <a:lstStyle/>
          <a:p>
            <a:pPr algn="just"/>
            <a:r>
              <a:rPr lang="en-US" sz="1900" b="1" dirty="0" smtClean="0">
                <a:solidFill>
                  <a:schemeClr val="accent6"/>
                </a:solidFill>
              </a:rPr>
              <a:t>Z-SLIM SLIMMING Capsules </a:t>
            </a:r>
            <a:r>
              <a:rPr lang="en-US" sz="1900" dirty="0" smtClean="0">
                <a:solidFill>
                  <a:schemeClr val="bg2">
                    <a:lumMod val="50000"/>
                  </a:schemeClr>
                </a:solidFill>
              </a:rPr>
              <a:t>provides a means for weight management in the form of a </a:t>
            </a:r>
            <a:r>
              <a:rPr lang="en-US" sz="1900" dirty="0" err="1" smtClean="0">
                <a:solidFill>
                  <a:schemeClr val="bg2">
                    <a:lumMod val="50000"/>
                  </a:schemeClr>
                </a:solidFill>
              </a:rPr>
              <a:t>polyherbal</a:t>
            </a:r>
            <a:r>
              <a:rPr lang="en-US" sz="1900" dirty="0" smtClean="0">
                <a:solidFill>
                  <a:schemeClr val="bg2">
                    <a:lumMod val="50000"/>
                  </a:schemeClr>
                </a:solidFill>
              </a:rPr>
              <a:t> composition comprising </a:t>
            </a:r>
            <a:r>
              <a:rPr lang="en-US" sz="1900" dirty="0" err="1" smtClean="0">
                <a:solidFill>
                  <a:schemeClr val="bg2">
                    <a:lumMod val="50000"/>
                  </a:schemeClr>
                </a:solidFill>
              </a:rPr>
              <a:t>Caralluma</a:t>
            </a:r>
            <a:r>
              <a:rPr lang="en-US" sz="1900" dirty="0" smtClean="0">
                <a:solidFill>
                  <a:schemeClr val="bg2">
                    <a:lumMod val="50000"/>
                  </a:schemeClr>
                </a:solidFill>
              </a:rPr>
              <a:t> </a:t>
            </a:r>
            <a:r>
              <a:rPr lang="en-US" sz="1900" dirty="0" err="1" smtClean="0">
                <a:solidFill>
                  <a:schemeClr val="bg2">
                    <a:lumMod val="50000"/>
                  </a:schemeClr>
                </a:solidFill>
              </a:rPr>
              <a:t>Fimbriata</a:t>
            </a:r>
            <a:r>
              <a:rPr lang="en-US" sz="1900" dirty="0" smtClean="0">
                <a:solidFill>
                  <a:schemeClr val="bg2">
                    <a:lumMod val="50000"/>
                  </a:schemeClr>
                </a:solidFill>
              </a:rPr>
              <a:t>, </a:t>
            </a:r>
            <a:r>
              <a:rPr lang="en-US" sz="1900" u="sng" dirty="0" err="1" smtClean="0">
                <a:solidFill>
                  <a:schemeClr val="accent6"/>
                </a:solidFill>
              </a:rPr>
              <a:t>Garnicia</a:t>
            </a:r>
            <a:r>
              <a:rPr lang="en-US" sz="1900" u="sng" dirty="0" smtClean="0">
                <a:solidFill>
                  <a:schemeClr val="accent6"/>
                </a:solidFill>
              </a:rPr>
              <a:t> </a:t>
            </a:r>
            <a:r>
              <a:rPr lang="en-US" sz="1900" u="sng" dirty="0" err="1" smtClean="0">
                <a:solidFill>
                  <a:schemeClr val="accent6"/>
                </a:solidFill>
              </a:rPr>
              <a:t>Cambogia</a:t>
            </a:r>
            <a:r>
              <a:rPr lang="en-US" sz="1900" dirty="0" smtClean="0">
                <a:solidFill>
                  <a:schemeClr val="bg2">
                    <a:lumMod val="50000"/>
                  </a:schemeClr>
                </a:solidFill>
              </a:rPr>
              <a:t>, </a:t>
            </a:r>
            <a:r>
              <a:rPr lang="en-US" sz="1900" dirty="0" err="1" smtClean="0">
                <a:solidFill>
                  <a:schemeClr val="bg2">
                    <a:lumMod val="50000"/>
                  </a:schemeClr>
                </a:solidFill>
              </a:rPr>
              <a:t>Boerhavia</a:t>
            </a:r>
            <a:r>
              <a:rPr lang="en-US" sz="1900" dirty="0" smtClean="0">
                <a:solidFill>
                  <a:schemeClr val="bg2">
                    <a:lumMod val="50000"/>
                  </a:schemeClr>
                </a:solidFill>
              </a:rPr>
              <a:t> </a:t>
            </a:r>
            <a:r>
              <a:rPr lang="en-US" sz="1900" dirty="0" err="1" smtClean="0">
                <a:solidFill>
                  <a:schemeClr val="bg2">
                    <a:lumMod val="50000"/>
                  </a:schemeClr>
                </a:solidFill>
              </a:rPr>
              <a:t>Diffusa</a:t>
            </a:r>
            <a:r>
              <a:rPr lang="en-US" sz="1900" dirty="0" smtClean="0">
                <a:solidFill>
                  <a:schemeClr val="bg2">
                    <a:lumMod val="50000"/>
                  </a:schemeClr>
                </a:solidFill>
              </a:rPr>
              <a:t>, Green Tea, </a:t>
            </a:r>
            <a:r>
              <a:rPr lang="en-US" sz="1900" dirty="0" err="1" smtClean="0">
                <a:solidFill>
                  <a:schemeClr val="bg2">
                    <a:lumMod val="50000"/>
                  </a:schemeClr>
                </a:solidFill>
              </a:rPr>
              <a:t>Trigonella</a:t>
            </a:r>
            <a:r>
              <a:rPr lang="en-US" sz="1900" dirty="0" smtClean="0">
                <a:solidFill>
                  <a:schemeClr val="bg2">
                    <a:lumMod val="50000"/>
                  </a:schemeClr>
                </a:solidFill>
              </a:rPr>
              <a:t> </a:t>
            </a:r>
            <a:r>
              <a:rPr lang="en-US" sz="1900" dirty="0" err="1" smtClean="0">
                <a:solidFill>
                  <a:schemeClr val="bg2">
                    <a:lumMod val="50000"/>
                  </a:schemeClr>
                </a:solidFill>
              </a:rPr>
              <a:t>Foenum</a:t>
            </a:r>
            <a:r>
              <a:rPr lang="en-US" sz="1900" dirty="0" smtClean="0">
                <a:solidFill>
                  <a:schemeClr val="bg2">
                    <a:lumMod val="50000"/>
                  </a:schemeClr>
                </a:solidFill>
              </a:rPr>
              <a:t> </a:t>
            </a:r>
            <a:r>
              <a:rPr lang="en-US" sz="1900" dirty="0" err="1" smtClean="0">
                <a:solidFill>
                  <a:schemeClr val="bg2">
                    <a:lumMod val="50000"/>
                  </a:schemeClr>
                </a:solidFill>
              </a:rPr>
              <a:t>Graceum</a:t>
            </a:r>
            <a:r>
              <a:rPr lang="en-US" sz="1900" dirty="0" smtClean="0">
                <a:solidFill>
                  <a:schemeClr val="bg2">
                    <a:lumMod val="50000"/>
                  </a:schemeClr>
                </a:solidFill>
              </a:rPr>
              <a:t>, </a:t>
            </a:r>
            <a:r>
              <a:rPr lang="en-US" sz="1900" dirty="0" err="1" smtClean="0">
                <a:solidFill>
                  <a:schemeClr val="bg2">
                    <a:lumMod val="50000"/>
                  </a:schemeClr>
                </a:solidFill>
              </a:rPr>
              <a:t>Syzygium</a:t>
            </a:r>
            <a:r>
              <a:rPr lang="en-US" sz="1900" dirty="0" smtClean="0">
                <a:solidFill>
                  <a:schemeClr val="bg2">
                    <a:lumMod val="50000"/>
                  </a:schemeClr>
                </a:solidFill>
              </a:rPr>
              <a:t> </a:t>
            </a:r>
            <a:r>
              <a:rPr lang="en-US" sz="1900" dirty="0" err="1" smtClean="0">
                <a:solidFill>
                  <a:schemeClr val="bg2">
                    <a:lumMod val="50000"/>
                  </a:schemeClr>
                </a:solidFill>
              </a:rPr>
              <a:t>Cumini</a:t>
            </a:r>
            <a:r>
              <a:rPr lang="en-US" sz="1900" dirty="0" smtClean="0">
                <a:solidFill>
                  <a:schemeClr val="bg2">
                    <a:lumMod val="50000"/>
                  </a:schemeClr>
                </a:solidFill>
              </a:rPr>
              <a:t> Seed &amp; Chromium. The reduction in weight can be achieved through reducing appetite, reducing edema (swelling), normalizing blood glucose levels, decreasing fat synthesis, enhancing metabolism, thereby lowering the risk of type 2 diabetes mellitus and subsequently hypertension also.</a:t>
            </a:r>
          </a:p>
          <a:p>
            <a:endParaRPr lang="en-US" sz="1900" dirty="0" smtClean="0">
              <a:solidFill>
                <a:schemeClr val="bg2">
                  <a:lumMod val="50000"/>
                </a:schemeClr>
              </a:solidFill>
            </a:endParaRPr>
          </a:p>
        </p:txBody>
      </p:sp>
      <p:pic>
        <p:nvPicPr>
          <p:cNvPr id="4" name="Picture 3" descr="zslim-logo-final-8th dec"/>
          <p:cNvPicPr>
            <a:picLocks noGrp="1" noChangeAspect="1"/>
          </p:cNvPicPr>
          <p:nvPr isPhoto="1"/>
        </p:nvPicPr>
        <p:blipFill>
          <a:blip r:embed="rId2" cstate="print">
            <a:lum/>
            <a:extLst>
              <a:ext uri="{28A0092B-C50C-407E-A947-70E740481C1C}">
                <a14:useLocalDpi xmlns="" xmlns:a14="http://schemas.microsoft.com/office/drawing/2010/main" val="0"/>
              </a:ext>
            </a:extLst>
          </a:blip>
          <a:stretch>
            <a:fillRect/>
          </a:stretch>
        </p:blipFill>
        <p:spPr>
          <a:xfrm>
            <a:off x="4495800" y="304800"/>
            <a:ext cx="3810000" cy="1316964"/>
          </a:xfrm>
          <a:prstGeom prst="rect">
            <a:avLst/>
          </a:prstGeom>
          <a:noFill/>
          <a:ln>
            <a:noFill/>
          </a:ln>
        </p:spPr>
      </p:pic>
      <p:pic>
        <p:nvPicPr>
          <p:cNvPr id="7" name="Picture 3" descr="C:\Users\Admin\Desktop\bottle_vital - Copy.png"/>
          <p:cNvPicPr>
            <a:picLocks noChangeAspect="1" noChangeArrowheads="1"/>
          </p:cNvPicPr>
          <p:nvPr/>
        </p:nvPicPr>
        <p:blipFill>
          <a:blip r:embed="rId3" cstate="print"/>
          <a:srcRect/>
          <a:stretch>
            <a:fillRect/>
          </a:stretch>
        </p:blipFill>
        <p:spPr bwMode="auto">
          <a:xfrm>
            <a:off x="7336464" y="4724400"/>
            <a:ext cx="1578936" cy="2057400"/>
          </a:xfrm>
          <a:prstGeom prst="rect">
            <a:avLst/>
          </a:prstGeom>
          <a:noFill/>
          <a:effectLst>
            <a:outerShdw blurRad="50800" dist="50800" dir="5400000" algn="ctr" rotWithShape="0">
              <a:srgbClr val="000000"/>
            </a:outerShdw>
          </a:effectLst>
        </p:spPr>
      </p:pic>
      <p:sp>
        <p:nvSpPr>
          <p:cNvPr id="6" name="Rectangle 5"/>
          <p:cNvSpPr/>
          <p:nvPr/>
        </p:nvSpPr>
        <p:spPr>
          <a:xfrm>
            <a:off x="838200" y="1524000"/>
            <a:ext cx="3000180" cy="369332"/>
          </a:xfrm>
          <a:prstGeom prst="rect">
            <a:avLst/>
          </a:prstGeom>
        </p:spPr>
        <p:txBody>
          <a:bodyPr wrap="none">
            <a:spAutoFit/>
          </a:bodyPr>
          <a:lstStyle/>
          <a:p>
            <a:pPr lvl="0" algn="ctr">
              <a:spcBef>
                <a:spcPct val="0"/>
              </a:spcBef>
            </a:pPr>
            <a:r>
              <a:rPr lang="en-US" b="1" cap="all" dirty="0"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rPr>
              <a:t>( Future Development )</a:t>
            </a:r>
            <a:endParaRPr lang="en-US" b="1" cap="all" dirty="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zslim-logo-final-8th dec"/>
          <p:cNvPicPr>
            <a:picLocks noGrp="1" noChangeAspect="1"/>
          </p:cNvPicPr>
          <p:nvPr isPhoto="1"/>
        </p:nvPicPr>
        <p:blipFill>
          <a:blip r:embed="rId2" cstate="print">
            <a:lum/>
            <a:extLst>
              <a:ext uri="{28A0092B-C50C-407E-A947-70E740481C1C}">
                <a14:useLocalDpi xmlns="" xmlns:a14="http://schemas.microsoft.com/office/drawing/2010/main" val="0"/>
              </a:ext>
            </a:extLst>
          </a:blip>
          <a:stretch>
            <a:fillRect/>
          </a:stretch>
        </p:blipFill>
        <p:spPr>
          <a:xfrm>
            <a:off x="4495800" y="304800"/>
            <a:ext cx="3810000" cy="1316964"/>
          </a:xfrm>
          <a:prstGeom prst="rect">
            <a:avLst/>
          </a:prstGeom>
          <a:noFill/>
          <a:ln>
            <a:noFill/>
          </a:ln>
        </p:spPr>
      </p:pic>
      <p:sp>
        <p:nvSpPr>
          <p:cNvPr id="11" name="Content Placeholder 10"/>
          <p:cNvSpPr>
            <a:spLocks noGrp="1"/>
          </p:cNvSpPr>
          <p:nvPr>
            <p:ph idx="1"/>
          </p:nvPr>
        </p:nvSpPr>
        <p:spPr>
          <a:xfrm>
            <a:off x="0" y="1752600"/>
            <a:ext cx="7239000" cy="5105400"/>
          </a:xfrm>
        </p:spPr>
        <p:txBody>
          <a:bodyPr>
            <a:normAutofit/>
          </a:bodyPr>
          <a:lstStyle/>
          <a:p>
            <a:pPr algn="just"/>
            <a:r>
              <a:rPr lang="en-US" sz="2000" b="1" dirty="0" smtClean="0">
                <a:solidFill>
                  <a:schemeClr val="accent6"/>
                </a:solidFill>
              </a:rPr>
              <a:t>NITRIC OXIDE ACTIVATOR </a:t>
            </a:r>
            <a:r>
              <a:rPr lang="en-US" sz="2000" dirty="0" smtClean="0">
                <a:solidFill>
                  <a:schemeClr val="bg2">
                    <a:lumMod val="50000"/>
                  </a:schemeClr>
                </a:solidFill>
              </a:rPr>
              <a:t>is the most reliable way to restore optimal levels of NITRIC OXIDE. It is the only product that uses all of the body's systems known to produce NO.  Experience for yourself the benefits of restoring your own NITRIC OXIDE back to healthy levels.</a:t>
            </a:r>
          </a:p>
          <a:p>
            <a:endParaRPr lang="en-US" sz="2000" dirty="0" smtClean="0">
              <a:solidFill>
                <a:schemeClr val="bg2">
                  <a:lumMod val="50000"/>
                </a:schemeClr>
              </a:solidFill>
            </a:endParaRPr>
          </a:p>
          <a:p>
            <a:endParaRPr lang="en-US" sz="2000" dirty="0" smtClean="0">
              <a:solidFill>
                <a:schemeClr val="bg2">
                  <a:lumMod val="50000"/>
                </a:schemeClr>
              </a:solidFill>
            </a:endParaRPr>
          </a:p>
          <a:p>
            <a:pPr>
              <a:buNone/>
            </a:pPr>
            <a:endParaRPr lang="en-US" sz="2000" dirty="0" smtClean="0">
              <a:solidFill>
                <a:schemeClr val="bg2">
                  <a:lumMod val="50000"/>
                </a:schemeClr>
              </a:solidFill>
            </a:endParaRPr>
          </a:p>
          <a:p>
            <a:pPr algn="just"/>
            <a:r>
              <a:rPr lang="en-US" sz="2000" dirty="0" smtClean="0">
                <a:solidFill>
                  <a:schemeClr val="bg2">
                    <a:lumMod val="50000"/>
                  </a:schemeClr>
                </a:solidFill>
              </a:rPr>
              <a:t>Helps to increase blood flow &amp; circulation.</a:t>
            </a:r>
          </a:p>
          <a:p>
            <a:pPr algn="just"/>
            <a:r>
              <a:rPr lang="en-US" sz="2000" dirty="0" smtClean="0">
                <a:solidFill>
                  <a:schemeClr val="bg2">
                    <a:lumMod val="50000"/>
                  </a:schemeClr>
                </a:solidFill>
              </a:rPr>
              <a:t>Helps to reduce fatigue &amp; improve recovery.</a:t>
            </a:r>
          </a:p>
          <a:p>
            <a:pPr algn="just"/>
            <a:r>
              <a:rPr lang="en-US" sz="2000" dirty="0" smtClean="0">
                <a:solidFill>
                  <a:schemeClr val="bg2">
                    <a:lumMod val="50000"/>
                  </a:schemeClr>
                </a:solidFill>
              </a:rPr>
              <a:t>May increase energy levels, decrease blood pressure &amp;             boost sexual performance.</a:t>
            </a:r>
          </a:p>
          <a:p>
            <a:endParaRPr lang="en-US" sz="2000" dirty="0" smtClean="0">
              <a:solidFill>
                <a:schemeClr val="bg2">
                  <a:lumMod val="50000"/>
                </a:schemeClr>
              </a:solidFill>
            </a:endParaRPr>
          </a:p>
          <a:p>
            <a:endParaRPr lang="en-US" sz="2000" dirty="0" smtClean="0">
              <a:solidFill>
                <a:schemeClr val="bg2">
                  <a:lumMod val="50000"/>
                </a:schemeClr>
              </a:solidFill>
            </a:endParaRPr>
          </a:p>
          <a:p>
            <a:endParaRPr lang="en-US" sz="2000" dirty="0" smtClean="0">
              <a:solidFill>
                <a:schemeClr val="bg2">
                  <a:lumMod val="50000"/>
                </a:schemeClr>
              </a:solidFill>
            </a:endParaRPr>
          </a:p>
          <a:p>
            <a:pPr>
              <a:buNone/>
            </a:pPr>
            <a:endParaRPr lang="en-US" sz="2000" dirty="0" smtClean="0">
              <a:solidFill>
                <a:schemeClr val="bg2">
                  <a:lumMod val="50000"/>
                </a:schemeClr>
              </a:solidFill>
            </a:endParaRPr>
          </a:p>
          <a:p>
            <a:endParaRPr lang="en-US" sz="2000" dirty="0" smtClean="0">
              <a:solidFill>
                <a:schemeClr val="bg2">
                  <a:lumMod val="50000"/>
                </a:schemeClr>
              </a:solidFill>
            </a:endParaRPr>
          </a:p>
          <a:p>
            <a:pPr>
              <a:buNone/>
            </a:pPr>
            <a:endParaRPr lang="en-US" sz="2000" dirty="0" smtClean="0">
              <a:solidFill>
                <a:schemeClr val="bg2">
                  <a:lumMod val="50000"/>
                </a:schemeClr>
              </a:solidFill>
            </a:endParaRPr>
          </a:p>
          <a:p>
            <a:pPr>
              <a:buNone/>
            </a:pPr>
            <a:endParaRPr lang="en-US" dirty="0">
              <a:solidFill>
                <a:schemeClr val="accent6"/>
              </a:solidFill>
            </a:endParaRPr>
          </a:p>
        </p:txBody>
      </p:sp>
      <p:sp>
        <p:nvSpPr>
          <p:cNvPr id="6" name="Title 5"/>
          <p:cNvSpPr>
            <a:spLocks noGrp="1"/>
          </p:cNvSpPr>
          <p:nvPr>
            <p:ph type="title"/>
          </p:nvPr>
        </p:nvSpPr>
        <p:spPr>
          <a:xfrm>
            <a:off x="457200" y="457200"/>
            <a:ext cx="3124200" cy="701040"/>
          </a:xfrm>
        </p:spPr>
        <p:txBody>
          <a:bodyPr>
            <a:normAutofit/>
          </a:bodyPr>
          <a:lstStyle/>
          <a:p>
            <a:r>
              <a:rPr lang="en-US" sz="3200" dirty="0" smtClean="0"/>
              <a:t>NITRIC OXIDE</a:t>
            </a:r>
            <a:endParaRPr lang="en-US" sz="3200" dirty="0"/>
          </a:p>
        </p:txBody>
      </p:sp>
      <p:sp>
        <p:nvSpPr>
          <p:cNvPr id="7" name="Title 5"/>
          <p:cNvSpPr txBox="1">
            <a:spLocks/>
          </p:cNvSpPr>
          <p:nvPr/>
        </p:nvSpPr>
        <p:spPr>
          <a:xfrm>
            <a:off x="381000" y="3352800"/>
            <a:ext cx="3124200" cy="701040"/>
          </a:xfrm>
          <a:prstGeom prst="rect">
            <a:avLst/>
          </a:prstGeom>
        </p:spPr>
        <p:txBody>
          <a:bodyPr vert="horz" lIns="45720" tIns="0" rIns="45720" bIns="0" anchor="b" anchorCtr="0">
            <a:normAutofit/>
          </a:bodyPr>
          <a:lstStyle/>
          <a:p>
            <a:pPr lvl="0">
              <a:spcBef>
                <a:spcPct val="0"/>
              </a:spcBef>
            </a:pPr>
            <a:r>
              <a:rPr lang="en-US" sz="2400" b="1" cap="all" dirty="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latin typeface="+mj-lt"/>
                <a:ea typeface="+mj-ea"/>
                <a:cs typeface="+mj-cs"/>
              </a:rPr>
              <a:t>Benefits:</a:t>
            </a:r>
            <a:endParaRPr kumimoji="0" lang="en-US" sz="2400" b="1" i="0" u="none" strike="noStrike" kern="1200" cap="all" spc="0" normalizeH="0" baseline="0" noProof="0" dirty="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endParaRPr>
          </a:p>
        </p:txBody>
      </p:sp>
      <p:pic>
        <p:nvPicPr>
          <p:cNvPr id="6146" name="Picture 2" descr="C:\Users\Admin\Desktop\nitricoxide.png"/>
          <p:cNvPicPr>
            <a:picLocks noChangeAspect="1" noChangeArrowheads="1"/>
          </p:cNvPicPr>
          <p:nvPr/>
        </p:nvPicPr>
        <p:blipFill>
          <a:blip r:embed="rId3"/>
          <a:srcRect/>
          <a:stretch>
            <a:fillRect/>
          </a:stretch>
        </p:blipFill>
        <p:spPr bwMode="auto">
          <a:xfrm>
            <a:off x="7253288" y="4953000"/>
            <a:ext cx="1585912" cy="1847850"/>
          </a:xfrm>
          <a:prstGeom prst="rect">
            <a:avLst/>
          </a:prstGeom>
          <a:noFill/>
        </p:spPr>
      </p:pic>
      <p:sp>
        <p:nvSpPr>
          <p:cNvPr id="8" name="Rectangle 7"/>
          <p:cNvSpPr/>
          <p:nvPr/>
        </p:nvSpPr>
        <p:spPr>
          <a:xfrm>
            <a:off x="304800" y="1143000"/>
            <a:ext cx="3000180" cy="369332"/>
          </a:xfrm>
          <a:prstGeom prst="rect">
            <a:avLst/>
          </a:prstGeom>
        </p:spPr>
        <p:txBody>
          <a:bodyPr wrap="none">
            <a:spAutoFit/>
          </a:bodyPr>
          <a:lstStyle/>
          <a:p>
            <a:pPr lvl="0" algn="ctr">
              <a:spcBef>
                <a:spcPct val="0"/>
              </a:spcBef>
            </a:pPr>
            <a:r>
              <a:rPr lang="en-US" b="1" cap="all" dirty="0"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rPr>
              <a:t>( Future Development )</a:t>
            </a:r>
            <a:endParaRPr lang="en-US" b="1" cap="all" dirty="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zslim-logo-final-8th dec"/>
          <p:cNvPicPr>
            <a:picLocks noGrp="1" noChangeAspect="1"/>
          </p:cNvPicPr>
          <p:nvPr isPhoto="1"/>
        </p:nvPicPr>
        <p:blipFill>
          <a:blip r:embed="rId2" cstate="print">
            <a:lum/>
            <a:extLst>
              <a:ext uri="{28A0092B-C50C-407E-A947-70E740481C1C}">
                <a14:useLocalDpi xmlns="" xmlns:a14="http://schemas.microsoft.com/office/drawing/2010/main" val="0"/>
              </a:ext>
            </a:extLst>
          </a:blip>
          <a:stretch>
            <a:fillRect/>
          </a:stretch>
        </p:blipFill>
        <p:spPr>
          <a:xfrm>
            <a:off x="4495800" y="304800"/>
            <a:ext cx="3810000" cy="1316964"/>
          </a:xfrm>
          <a:prstGeom prst="rect">
            <a:avLst/>
          </a:prstGeom>
          <a:noFill/>
          <a:ln>
            <a:noFill/>
          </a:ln>
        </p:spPr>
      </p:pic>
      <p:sp>
        <p:nvSpPr>
          <p:cNvPr id="11" name="Content Placeholder 10"/>
          <p:cNvSpPr>
            <a:spLocks noGrp="1"/>
          </p:cNvSpPr>
          <p:nvPr>
            <p:ph idx="1"/>
          </p:nvPr>
        </p:nvSpPr>
        <p:spPr>
          <a:xfrm>
            <a:off x="0" y="1752600"/>
            <a:ext cx="7239000" cy="5105400"/>
          </a:xfrm>
        </p:spPr>
        <p:txBody>
          <a:bodyPr>
            <a:normAutofit/>
          </a:bodyPr>
          <a:lstStyle/>
          <a:p>
            <a:pPr algn="just"/>
            <a:r>
              <a:rPr lang="en-US" sz="2000" b="1" dirty="0" smtClean="0">
                <a:solidFill>
                  <a:schemeClr val="bg2">
                    <a:lumMod val="50000"/>
                  </a:schemeClr>
                </a:solidFill>
              </a:rPr>
              <a:t>Direction: Take 1 scoop with water or your favorite beverage twice daily on an empty stomach. Take the rest dose in the morning and the second dose one hour prior to workout. If workout is in the morning take the second dose a half hour prior to lunch. To maximize results, drink at least 64 oz of water daily.</a:t>
            </a:r>
            <a:endParaRPr lang="en-US" sz="2000" dirty="0" smtClean="0">
              <a:solidFill>
                <a:schemeClr val="bg2">
                  <a:lumMod val="50000"/>
                </a:schemeClr>
              </a:solidFill>
            </a:endParaRPr>
          </a:p>
          <a:p>
            <a:endParaRPr lang="en-US" sz="2000" dirty="0" smtClean="0">
              <a:solidFill>
                <a:schemeClr val="bg2">
                  <a:lumMod val="50000"/>
                </a:schemeClr>
              </a:solidFill>
            </a:endParaRPr>
          </a:p>
          <a:p>
            <a:endParaRPr lang="en-US" sz="2000" dirty="0" smtClean="0">
              <a:solidFill>
                <a:schemeClr val="bg2">
                  <a:lumMod val="50000"/>
                </a:schemeClr>
              </a:solidFill>
            </a:endParaRPr>
          </a:p>
          <a:p>
            <a:pPr>
              <a:buNone/>
            </a:pPr>
            <a:endParaRPr lang="en-US" sz="2000" dirty="0" smtClean="0">
              <a:solidFill>
                <a:schemeClr val="bg2">
                  <a:lumMod val="50000"/>
                </a:schemeClr>
              </a:solidFill>
            </a:endParaRPr>
          </a:p>
          <a:p>
            <a:endParaRPr lang="en-US" sz="2000" dirty="0" smtClean="0">
              <a:solidFill>
                <a:schemeClr val="bg2">
                  <a:lumMod val="50000"/>
                </a:schemeClr>
              </a:solidFill>
            </a:endParaRPr>
          </a:p>
          <a:p>
            <a:pPr>
              <a:buNone/>
            </a:pPr>
            <a:endParaRPr lang="en-US" sz="2000" dirty="0" smtClean="0">
              <a:solidFill>
                <a:schemeClr val="bg2">
                  <a:lumMod val="50000"/>
                </a:schemeClr>
              </a:solidFill>
            </a:endParaRPr>
          </a:p>
          <a:p>
            <a:pPr>
              <a:buNone/>
            </a:pPr>
            <a:endParaRPr lang="en-US" dirty="0">
              <a:solidFill>
                <a:schemeClr val="accent6"/>
              </a:solidFill>
            </a:endParaRPr>
          </a:p>
        </p:txBody>
      </p:sp>
      <p:sp>
        <p:nvSpPr>
          <p:cNvPr id="6" name="Title 5"/>
          <p:cNvSpPr>
            <a:spLocks noGrp="1"/>
          </p:cNvSpPr>
          <p:nvPr>
            <p:ph type="title"/>
          </p:nvPr>
        </p:nvSpPr>
        <p:spPr>
          <a:xfrm>
            <a:off x="457200" y="381000"/>
            <a:ext cx="3124200" cy="701040"/>
          </a:xfrm>
        </p:spPr>
        <p:txBody>
          <a:bodyPr>
            <a:normAutofit/>
          </a:bodyPr>
          <a:lstStyle/>
          <a:p>
            <a:r>
              <a:rPr lang="en-US" sz="3200" dirty="0" smtClean="0"/>
              <a:t>NITRIC OXIDE</a:t>
            </a:r>
            <a:endParaRPr lang="en-US" sz="3200" dirty="0"/>
          </a:p>
        </p:txBody>
      </p:sp>
      <p:pic>
        <p:nvPicPr>
          <p:cNvPr id="8" name="Picture 2"/>
          <p:cNvPicPr>
            <a:picLocks noChangeAspect="1" noChangeArrowheads="1"/>
          </p:cNvPicPr>
          <p:nvPr/>
        </p:nvPicPr>
        <p:blipFill rotWithShape="1">
          <a:blip r:embed="rId3" cstate="print">
            <a:extLst>
              <a:ext uri="{28A0092B-C50C-407E-A947-70E740481C1C}">
                <a14:useLocalDpi xmlns="" xmlns:a14="http://schemas.microsoft.com/office/drawing/2010/main" val="0"/>
              </a:ext>
            </a:extLst>
          </a:blip>
          <a:srcRect l="44029" t="15342" r="23624" b="23468"/>
          <a:stretch/>
        </p:blipFill>
        <p:spPr bwMode="auto">
          <a:xfrm>
            <a:off x="2438401" y="3781533"/>
            <a:ext cx="2819399" cy="3000267"/>
          </a:xfrm>
          <a:prstGeom prst="rect">
            <a:avLst/>
          </a:prstGeom>
          <a:noFill/>
          <a:ln>
            <a:noFill/>
          </a:ln>
          <a:effectLst/>
          <a:scene3d>
            <a:camera prst="orthographicFront"/>
            <a:lightRig rig="threePt" dir="t"/>
          </a:scene3d>
          <a:sp3d>
            <a:bevelT/>
            <a:bevelB prst="convex"/>
          </a:sp3d>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7" name="Picture 2" descr="C:\Users\Admin\Desktop\nitricoxide.png"/>
          <p:cNvPicPr>
            <a:picLocks noChangeAspect="1" noChangeArrowheads="1"/>
          </p:cNvPicPr>
          <p:nvPr/>
        </p:nvPicPr>
        <p:blipFill>
          <a:blip r:embed="rId4"/>
          <a:srcRect/>
          <a:stretch>
            <a:fillRect/>
          </a:stretch>
        </p:blipFill>
        <p:spPr bwMode="auto">
          <a:xfrm>
            <a:off x="7253288" y="4953000"/>
            <a:ext cx="1585912" cy="1847850"/>
          </a:xfrm>
          <a:prstGeom prst="rect">
            <a:avLst/>
          </a:prstGeom>
          <a:noFill/>
        </p:spPr>
      </p:pic>
      <p:sp>
        <p:nvSpPr>
          <p:cNvPr id="9" name="Rectangle 8"/>
          <p:cNvSpPr/>
          <p:nvPr/>
        </p:nvSpPr>
        <p:spPr>
          <a:xfrm>
            <a:off x="304800" y="1143000"/>
            <a:ext cx="3000180" cy="369332"/>
          </a:xfrm>
          <a:prstGeom prst="rect">
            <a:avLst/>
          </a:prstGeom>
        </p:spPr>
        <p:txBody>
          <a:bodyPr wrap="none">
            <a:spAutoFit/>
          </a:bodyPr>
          <a:lstStyle/>
          <a:p>
            <a:pPr lvl="0" algn="ctr">
              <a:spcBef>
                <a:spcPct val="0"/>
              </a:spcBef>
            </a:pPr>
            <a:r>
              <a:rPr lang="en-US" b="1" cap="all" dirty="0"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rPr>
              <a:t>( Future Development )</a:t>
            </a:r>
            <a:endParaRPr lang="en-US" b="1" cap="all" dirty="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zslim-logo-final-8th dec"/>
          <p:cNvPicPr>
            <a:picLocks noGrp="1" noChangeAspect="1"/>
          </p:cNvPicPr>
          <p:nvPr isPhoto="1"/>
        </p:nvPicPr>
        <p:blipFill>
          <a:blip r:embed="rId2" cstate="print">
            <a:lum/>
            <a:extLst>
              <a:ext uri="{28A0092B-C50C-407E-A947-70E740481C1C}">
                <a14:useLocalDpi xmlns="" xmlns:a14="http://schemas.microsoft.com/office/drawing/2010/main" val="0"/>
              </a:ext>
            </a:extLst>
          </a:blip>
          <a:stretch>
            <a:fillRect/>
          </a:stretch>
        </p:blipFill>
        <p:spPr>
          <a:xfrm>
            <a:off x="4495800" y="304800"/>
            <a:ext cx="3810000" cy="1316964"/>
          </a:xfrm>
          <a:prstGeom prst="rect">
            <a:avLst/>
          </a:prstGeom>
          <a:noFill/>
          <a:ln>
            <a:noFill/>
          </a:ln>
        </p:spPr>
      </p:pic>
      <p:sp>
        <p:nvSpPr>
          <p:cNvPr id="11" name="Content Placeholder 10"/>
          <p:cNvSpPr>
            <a:spLocks noGrp="1"/>
          </p:cNvSpPr>
          <p:nvPr>
            <p:ph idx="1"/>
          </p:nvPr>
        </p:nvSpPr>
        <p:spPr>
          <a:xfrm>
            <a:off x="0" y="1752600"/>
            <a:ext cx="7239000" cy="5105400"/>
          </a:xfrm>
        </p:spPr>
        <p:txBody>
          <a:bodyPr>
            <a:normAutofit/>
          </a:bodyPr>
          <a:lstStyle/>
          <a:p>
            <a:pPr algn="just"/>
            <a:r>
              <a:rPr lang="en-US" sz="2000" dirty="0" smtClean="0">
                <a:solidFill>
                  <a:schemeClr val="bg2">
                    <a:lumMod val="50000"/>
                  </a:schemeClr>
                </a:solidFill>
              </a:rPr>
              <a:t>The METABOLIC SHAKE is the </a:t>
            </a:r>
            <a:r>
              <a:rPr lang="en-US" sz="2000" dirty="0" err="1" smtClean="0">
                <a:solidFill>
                  <a:schemeClr val="bg2">
                    <a:lumMod val="50000"/>
                  </a:schemeClr>
                </a:solidFill>
              </a:rPr>
              <a:t>cornestone</a:t>
            </a:r>
            <a:r>
              <a:rPr lang="en-US" sz="2000" dirty="0" smtClean="0">
                <a:solidFill>
                  <a:schemeClr val="bg2">
                    <a:lumMod val="50000"/>
                  </a:schemeClr>
                </a:solidFill>
              </a:rPr>
              <a:t> of the METABOLIC system and your key to a quick and successful total body transformation. This delicious shake makes an excellent replacement for any meal. However, during weight loss it is most critical to take the shake for breakfast within two hours of waking.</a:t>
            </a:r>
          </a:p>
          <a:p>
            <a:endParaRPr lang="en-US" sz="2000" dirty="0" smtClean="0">
              <a:solidFill>
                <a:schemeClr val="bg2">
                  <a:lumMod val="50000"/>
                </a:schemeClr>
              </a:solidFill>
            </a:endParaRPr>
          </a:p>
          <a:p>
            <a:endParaRPr lang="en-US" sz="2000" dirty="0" smtClean="0">
              <a:solidFill>
                <a:schemeClr val="bg2">
                  <a:lumMod val="50000"/>
                </a:schemeClr>
              </a:solidFill>
            </a:endParaRPr>
          </a:p>
          <a:p>
            <a:pPr>
              <a:buNone/>
            </a:pPr>
            <a:endParaRPr lang="en-US" sz="2000" dirty="0" smtClean="0">
              <a:solidFill>
                <a:schemeClr val="bg2">
                  <a:lumMod val="50000"/>
                </a:schemeClr>
              </a:solidFill>
            </a:endParaRPr>
          </a:p>
          <a:p>
            <a:endParaRPr lang="en-US" sz="2000" dirty="0" smtClean="0">
              <a:solidFill>
                <a:schemeClr val="bg2">
                  <a:lumMod val="50000"/>
                </a:schemeClr>
              </a:solidFill>
            </a:endParaRPr>
          </a:p>
          <a:p>
            <a:pPr>
              <a:buNone/>
            </a:pPr>
            <a:endParaRPr lang="en-US" sz="2000" dirty="0" smtClean="0">
              <a:solidFill>
                <a:schemeClr val="bg2">
                  <a:lumMod val="50000"/>
                </a:schemeClr>
              </a:solidFill>
            </a:endParaRPr>
          </a:p>
          <a:p>
            <a:pPr>
              <a:buNone/>
            </a:pPr>
            <a:endParaRPr lang="en-US" dirty="0">
              <a:solidFill>
                <a:schemeClr val="accent6"/>
              </a:solidFill>
            </a:endParaRPr>
          </a:p>
        </p:txBody>
      </p:sp>
      <p:sp>
        <p:nvSpPr>
          <p:cNvPr id="6" name="Title 5"/>
          <p:cNvSpPr>
            <a:spLocks noGrp="1"/>
          </p:cNvSpPr>
          <p:nvPr>
            <p:ph type="title"/>
          </p:nvPr>
        </p:nvSpPr>
        <p:spPr>
          <a:xfrm>
            <a:off x="762000" y="381000"/>
            <a:ext cx="3124200" cy="701040"/>
          </a:xfrm>
        </p:spPr>
        <p:txBody>
          <a:bodyPr>
            <a:normAutofit/>
          </a:bodyPr>
          <a:lstStyle/>
          <a:p>
            <a:r>
              <a:rPr lang="en-US" sz="3200" dirty="0" smtClean="0"/>
              <a:t>Metabolic</a:t>
            </a:r>
            <a:endParaRPr lang="en-US" sz="3200" dirty="0"/>
          </a:p>
        </p:txBody>
      </p:sp>
      <p:pic>
        <p:nvPicPr>
          <p:cNvPr id="7170" name="Picture 2" descr="C:\Users\Admin\Desktop\metabolic.png"/>
          <p:cNvPicPr>
            <a:picLocks noChangeAspect="1" noChangeArrowheads="1"/>
          </p:cNvPicPr>
          <p:nvPr/>
        </p:nvPicPr>
        <p:blipFill>
          <a:blip r:embed="rId3"/>
          <a:srcRect/>
          <a:stretch>
            <a:fillRect/>
          </a:stretch>
        </p:blipFill>
        <p:spPr bwMode="auto">
          <a:xfrm>
            <a:off x="7229475" y="4933950"/>
            <a:ext cx="1762125" cy="1847850"/>
          </a:xfrm>
          <a:prstGeom prst="rect">
            <a:avLst/>
          </a:prstGeom>
          <a:noFill/>
        </p:spPr>
      </p:pic>
      <p:sp>
        <p:nvSpPr>
          <p:cNvPr id="7" name="Rectangle 6"/>
          <p:cNvSpPr/>
          <p:nvPr/>
        </p:nvSpPr>
        <p:spPr>
          <a:xfrm>
            <a:off x="381000" y="1143000"/>
            <a:ext cx="3000180" cy="369332"/>
          </a:xfrm>
          <a:prstGeom prst="rect">
            <a:avLst/>
          </a:prstGeom>
        </p:spPr>
        <p:txBody>
          <a:bodyPr wrap="none">
            <a:spAutoFit/>
          </a:bodyPr>
          <a:lstStyle/>
          <a:p>
            <a:pPr lvl="0" algn="ctr">
              <a:spcBef>
                <a:spcPct val="0"/>
              </a:spcBef>
            </a:pPr>
            <a:r>
              <a:rPr lang="en-US" b="1" cap="all" dirty="0"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rPr>
              <a:t>( Future Development )</a:t>
            </a:r>
            <a:endParaRPr lang="en-US" b="1" cap="all" dirty="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zslim-logo-final-8th dec"/>
          <p:cNvPicPr>
            <a:picLocks noGrp="1" noChangeAspect="1"/>
          </p:cNvPicPr>
          <p:nvPr isPhoto="1"/>
        </p:nvPicPr>
        <p:blipFill>
          <a:blip r:embed="rId2" cstate="print">
            <a:lum/>
            <a:extLst>
              <a:ext uri="{28A0092B-C50C-407E-A947-70E740481C1C}">
                <a14:useLocalDpi xmlns="" xmlns:a14="http://schemas.microsoft.com/office/drawing/2010/main" val="0"/>
              </a:ext>
            </a:extLst>
          </a:blip>
          <a:stretch>
            <a:fillRect/>
          </a:stretch>
        </p:blipFill>
        <p:spPr>
          <a:xfrm>
            <a:off x="4495800" y="304800"/>
            <a:ext cx="3810000" cy="1316964"/>
          </a:xfrm>
          <a:prstGeom prst="rect">
            <a:avLst/>
          </a:prstGeom>
          <a:noFill/>
          <a:ln>
            <a:noFill/>
          </a:ln>
        </p:spPr>
      </p:pic>
      <p:sp>
        <p:nvSpPr>
          <p:cNvPr id="11" name="Content Placeholder 10"/>
          <p:cNvSpPr>
            <a:spLocks noGrp="1"/>
          </p:cNvSpPr>
          <p:nvPr>
            <p:ph idx="1"/>
          </p:nvPr>
        </p:nvSpPr>
        <p:spPr>
          <a:xfrm>
            <a:off x="228600" y="3581400"/>
            <a:ext cx="4267200" cy="3048000"/>
          </a:xfrm>
        </p:spPr>
        <p:txBody>
          <a:bodyPr>
            <a:normAutofit fontScale="92500" lnSpcReduction="20000"/>
          </a:bodyPr>
          <a:lstStyle/>
          <a:p>
            <a:r>
              <a:rPr lang="en-US" sz="2000" dirty="0" err="1" smtClean="0">
                <a:solidFill>
                  <a:schemeClr val="bg2">
                    <a:lumMod val="50000"/>
                  </a:schemeClr>
                </a:solidFill>
              </a:rPr>
              <a:t>Ioniser</a:t>
            </a:r>
            <a:r>
              <a:rPr lang="en-US" sz="2000" dirty="0" smtClean="0">
                <a:solidFill>
                  <a:schemeClr val="bg2">
                    <a:lumMod val="50000"/>
                  </a:schemeClr>
                </a:solidFill>
              </a:rPr>
              <a:t> 9</a:t>
            </a:r>
          </a:p>
          <a:p>
            <a:r>
              <a:rPr lang="en-US" sz="2000" dirty="0" smtClean="0">
                <a:solidFill>
                  <a:schemeClr val="bg2">
                    <a:lumMod val="50000"/>
                  </a:schemeClr>
                </a:solidFill>
              </a:rPr>
              <a:t>2 Bottles Zcure Spray</a:t>
            </a:r>
          </a:p>
          <a:p>
            <a:r>
              <a:rPr lang="en-US" sz="2000" dirty="0" smtClean="0">
                <a:solidFill>
                  <a:schemeClr val="bg2">
                    <a:lumMod val="50000"/>
                  </a:schemeClr>
                </a:solidFill>
              </a:rPr>
              <a:t>3 Bottles </a:t>
            </a:r>
            <a:r>
              <a:rPr lang="en-US" sz="2000" dirty="0" err="1" smtClean="0">
                <a:solidFill>
                  <a:schemeClr val="bg2">
                    <a:lumMod val="50000"/>
                  </a:schemeClr>
                </a:solidFill>
              </a:rPr>
              <a:t>Spirulina</a:t>
            </a:r>
            <a:r>
              <a:rPr lang="en-US" sz="2000" dirty="0" smtClean="0">
                <a:solidFill>
                  <a:schemeClr val="bg2">
                    <a:lumMod val="50000"/>
                  </a:schemeClr>
                </a:solidFill>
              </a:rPr>
              <a:t> +</a:t>
            </a:r>
          </a:p>
          <a:p>
            <a:pPr lvl="0"/>
            <a:r>
              <a:rPr lang="en-US" sz="2000" dirty="0" smtClean="0">
                <a:solidFill>
                  <a:schemeClr val="bg2">
                    <a:lumMod val="50000"/>
                  </a:schemeClr>
                </a:solidFill>
              </a:rPr>
              <a:t>Healing Music DVD</a:t>
            </a:r>
          </a:p>
          <a:p>
            <a:r>
              <a:rPr lang="en-US" sz="2000" dirty="0" smtClean="0">
                <a:solidFill>
                  <a:schemeClr val="bg2">
                    <a:lumMod val="50000"/>
                  </a:schemeClr>
                </a:solidFill>
              </a:rPr>
              <a:t>pH Tester</a:t>
            </a:r>
          </a:p>
          <a:p>
            <a:r>
              <a:rPr lang="en-US" sz="2000" dirty="0" smtClean="0">
                <a:solidFill>
                  <a:schemeClr val="bg2">
                    <a:lumMod val="50000"/>
                  </a:schemeClr>
                </a:solidFill>
              </a:rPr>
              <a:t>I Challenge Book</a:t>
            </a:r>
          </a:p>
          <a:p>
            <a:r>
              <a:rPr lang="en-US" sz="2000" dirty="0" smtClean="0">
                <a:solidFill>
                  <a:schemeClr val="bg2">
                    <a:lumMod val="50000"/>
                  </a:schemeClr>
                </a:solidFill>
              </a:rPr>
              <a:t>2 Bottles </a:t>
            </a:r>
            <a:r>
              <a:rPr lang="en-US" sz="2000" dirty="0" err="1" smtClean="0">
                <a:solidFill>
                  <a:schemeClr val="bg2">
                    <a:lumMod val="50000"/>
                  </a:schemeClr>
                </a:solidFill>
              </a:rPr>
              <a:t>Nano</a:t>
            </a:r>
            <a:r>
              <a:rPr lang="en-US" sz="2000" dirty="0" smtClean="0">
                <a:solidFill>
                  <a:schemeClr val="bg2">
                    <a:lumMod val="50000"/>
                  </a:schemeClr>
                </a:solidFill>
              </a:rPr>
              <a:t> </a:t>
            </a:r>
            <a:r>
              <a:rPr lang="en-US" sz="2000" dirty="0" err="1" smtClean="0">
                <a:solidFill>
                  <a:schemeClr val="bg2">
                    <a:lumMod val="50000"/>
                  </a:schemeClr>
                </a:solidFill>
              </a:rPr>
              <a:t>Curcumin</a:t>
            </a:r>
            <a:endParaRPr lang="en-US" sz="2000" dirty="0" smtClean="0">
              <a:solidFill>
                <a:schemeClr val="bg2">
                  <a:lumMod val="50000"/>
                </a:schemeClr>
              </a:solidFill>
            </a:endParaRPr>
          </a:p>
          <a:p>
            <a:r>
              <a:rPr lang="en-US" sz="2000" dirty="0" err="1" smtClean="0">
                <a:solidFill>
                  <a:schemeClr val="bg2">
                    <a:lumMod val="50000"/>
                  </a:schemeClr>
                </a:solidFill>
              </a:rPr>
              <a:t>Dietcian</a:t>
            </a:r>
            <a:endParaRPr lang="en-US" sz="2000" dirty="0" smtClean="0">
              <a:solidFill>
                <a:schemeClr val="bg2">
                  <a:lumMod val="50000"/>
                </a:schemeClr>
              </a:solidFill>
            </a:endParaRPr>
          </a:p>
          <a:p>
            <a:r>
              <a:rPr lang="en-US" sz="2000" dirty="0" smtClean="0">
                <a:solidFill>
                  <a:schemeClr val="bg2">
                    <a:lumMod val="50000"/>
                  </a:schemeClr>
                </a:solidFill>
              </a:rPr>
              <a:t>Freight, Handling and </a:t>
            </a:r>
            <a:r>
              <a:rPr lang="en-US" sz="2000" dirty="0" err="1" smtClean="0">
                <a:solidFill>
                  <a:schemeClr val="bg2">
                    <a:lumMod val="50000"/>
                  </a:schemeClr>
                </a:solidFill>
              </a:rPr>
              <a:t>Prefilters</a:t>
            </a:r>
            <a:r>
              <a:rPr lang="en-US" sz="2000" dirty="0" smtClean="0">
                <a:solidFill>
                  <a:schemeClr val="bg2">
                    <a:lumMod val="50000"/>
                  </a:schemeClr>
                </a:solidFill>
              </a:rPr>
              <a:t> charges 400 USD</a:t>
            </a:r>
          </a:p>
          <a:p>
            <a:endParaRPr lang="en-US" sz="2000" dirty="0" smtClean="0">
              <a:solidFill>
                <a:schemeClr val="bg2">
                  <a:lumMod val="50000"/>
                </a:schemeClr>
              </a:solidFill>
            </a:endParaRPr>
          </a:p>
          <a:p>
            <a:endParaRPr lang="en-US" sz="2000" dirty="0" smtClean="0">
              <a:solidFill>
                <a:schemeClr val="bg2">
                  <a:lumMod val="50000"/>
                </a:schemeClr>
              </a:solidFill>
            </a:endParaRPr>
          </a:p>
          <a:p>
            <a:pPr lvl="0"/>
            <a:endParaRPr lang="en-US" sz="2000" dirty="0" smtClean="0">
              <a:solidFill>
                <a:schemeClr val="bg2">
                  <a:lumMod val="50000"/>
                </a:schemeClr>
              </a:solidFill>
            </a:endParaRPr>
          </a:p>
          <a:p>
            <a:endParaRPr lang="en-US" sz="2000" dirty="0" smtClean="0">
              <a:solidFill>
                <a:schemeClr val="bg2">
                  <a:lumMod val="50000"/>
                </a:schemeClr>
              </a:solidFill>
            </a:endParaRPr>
          </a:p>
          <a:p>
            <a:pPr>
              <a:buNone/>
            </a:pPr>
            <a:endParaRPr lang="en-US" sz="2000" dirty="0" smtClean="0">
              <a:solidFill>
                <a:schemeClr val="bg2">
                  <a:lumMod val="50000"/>
                </a:schemeClr>
              </a:solidFill>
            </a:endParaRPr>
          </a:p>
          <a:p>
            <a:pPr>
              <a:buNone/>
            </a:pPr>
            <a:endParaRPr lang="en-US" sz="2000" dirty="0" smtClean="0">
              <a:solidFill>
                <a:schemeClr val="bg2">
                  <a:lumMod val="50000"/>
                </a:schemeClr>
              </a:solidFill>
            </a:endParaRPr>
          </a:p>
          <a:p>
            <a:endParaRPr lang="en-US" sz="2000" dirty="0" smtClean="0">
              <a:solidFill>
                <a:schemeClr val="bg2">
                  <a:lumMod val="50000"/>
                </a:schemeClr>
              </a:solidFill>
            </a:endParaRPr>
          </a:p>
          <a:p>
            <a:endParaRPr lang="en-US" sz="2000" dirty="0" smtClean="0">
              <a:solidFill>
                <a:schemeClr val="bg2">
                  <a:lumMod val="50000"/>
                </a:schemeClr>
              </a:solidFill>
            </a:endParaRPr>
          </a:p>
          <a:p>
            <a:pPr>
              <a:buNone/>
            </a:pPr>
            <a:endParaRPr lang="en-US" sz="2000" dirty="0" smtClean="0">
              <a:solidFill>
                <a:schemeClr val="bg2">
                  <a:lumMod val="50000"/>
                </a:schemeClr>
              </a:solidFill>
            </a:endParaRPr>
          </a:p>
          <a:p>
            <a:endParaRPr lang="en-US" sz="2000" dirty="0" smtClean="0">
              <a:solidFill>
                <a:schemeClr val="bg2">
                  <a:lumMod val="50000"/>
                </a:schemeClr>
              </a:solidFill>
            </a:endParaRPr>
          </a:p>
          <a:p>
            <a:pPr>
              <a:buNone/>
            </a:pPr>
            <a:endParaRPr lang="en-US" sz="2000" dirty="0" smtClean="0">
              <a:solidFill>
                <a:schemeClr val="bg2">
                  <a:lumMod val="50000"/>
                </a:schemeClr>
              </a:solidFill>
            </a:endParaRPr>
          </a:p>
          <a:p>
            <a:pPr>
              <a:buNone/>
            </a:pPr>
            <a:endParaRPr lang="en-US" dirty="0">
              <a:solidFill>
                <a:schemeClr val="accent6"/>
              </a:solidFill>
            </a:endParaRPr>
          </a:p>
        </p:txBody>
      </p:sp>
      <p:sp>
        <p:nvSpPr>
          <p:cNvPr id="6" name="Title 5"/>
          <p:cNvSpPr>
            <a:spLocks noGrp="1"/>
          </p:cNvSpPr>
          <p:nvPr>
            <p:ph type="title"/>
          </p:nvPr>
        </p:nvSpPr>
        <p:spPr>
          <a:xfrm>
            <a:off x="457200" y="533400"/>
            <a:ext cx="5029200" cy="929640"/>
          </a:xfrm>
        </p:spPr>
        <p:txBody>
          <a:bodyPr>
            <a:normAutofit/>
          </a:bodyPr>
          <a:lstStyle/>
          <a:p>
            <a:r>
              <a:rPr lang="en-US" sz="3200" dirty="0" err="1" smtClean="0"/>
              <a:t>Ngbs</a:t>
            </a:r>
            <a:r>
              <a:rPr lang="en-US" sz="3200" dirty="0" smtClean="0"/>
              <a:t> combo packs - 1</a:t>
            </a:r>
            <a:endParaRPr lang="en-US" sz="3200" dirty="0"/>
          </a:p>
        </p:txBody>
      </p:sp>
      <p:pic>
        <p:nvPicPr>
          <p:cNvPr id="9219" name="Picture 3" descr="C:\Users\Admin\Desktop\combo1.png"/>
          <p:cNvPicPr>
            <a:picLocks noChangeAspect="1" noChangeArrowheads="1"/>
          </p:cNvPicPr>
          <p:nvPr/>
        </p:nvPicPr>
        <p:blipFill>
          <a:blip r:embed="rId3"/>
          <a:srcRect/>
          <a:stretch>
            <a:fillRect/>
          </a:stretch>
        </p:blipFill>
        <p:spPr bwMode="auto">
          <a:xfrm>
            <a:off x="304800" y="1600200"/>
            <a:ext cx="7772400" cy="1820378"/>
          </a:xfrm>
          <a:prstGeom prst="rect">
            <a:avLst/>
          </a:prstGeom>
          <a:noFill/>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zslim-logo-final-8th dec"/>
          <p:cNvPicPr>
            <a:picLocks noGrp="1" noChangeAspect="1"/>
          </p:cNvPicPr>
          <p:nvPr isPhoto="1"/>
        </p:nvPicPr>
        <p:blipFill>
          <a:blip r:embed="rId2" cstate="print">
            <a:lum/>
            <a:extLst>
              <a:ext uri="{28A0092B-C50C-407E-A947-70E740481C1C}">
                <a14:useLocalDpi xmlns="" xmlns:a14="http://schemas.microsoft.com/office/drawing/2010/main" val="0"/>
              </a:ext>
            </a:extLst>
          </a:blip>
          <a:stretch>
            <a:fillRect/>
          </a:stretch>
        </p:blipFill>
        <p:spPr>
          <a:xfrm>
            <a:off x="4495800" y="304800"/>
            <a:ext cx="3810000" cy="1316964"/>
          </a:xfrm>
          <a:prstGeom prst="rect">
            <a:avLst/>
          </a:prstGeom>
          <a:noFill/>
          <a:ln>
            <a:noFill/>
          </a:ln>
        </p:spPr>
      </p:pic>
      <p:sp>
        <p:nvSpPr>
          <p:cNvPr id="6" name="Title 5"/>
          <p:cNvSpPr>
            <a:spLocks noGrp="1"/>
          </p:cNvSpPr>
          <p:nvPr>
            <p:ph type="title"/>
          </p:nvPr>
        </p:nvSpPr>
        <p:spPr>
          <a:xfrm>
            <a:off x="457200" y="533400"/>
            <a:ext cx="4876800" cy="929640"/>
          </a:xfrm>
        </p:spPr>
        <p:txBody>
          <a:bodyPr>
            <a:noAutofit/>
          </a:bodyPr>
          <a:lstStyle/>
          <a:p>
            <a:r>
              <a:rPr lang="en-US" sz="3200" dirty="0" smtClean="0"/>
              <a:t>commission plan For Combo 1 – 4200 </a:t>
            </a:r>
            <a:r>
              <a:rPr lang="en-US" sz="3200" dirty="0" err="1" smtClean="0"/>
              <a:t>usd</a:t>
            </a:r>
            <a:endParaRPr lang="en-US" sz="3200" dirty="0"/>
          </a:p>
        </p:txBody>
      </p:sp>
      <p:graphicFrame>
        <p:nvGraphicFramePr>
          <p:cNvPr id="14" name="Table 13"/>
          <p:cNvGraphicFramePr>
            <a:graphicFrameLocks noGrp="1"/>
          </p:cNvGraphicFramePr>
          <p:nvPr/>
        </p:nvGraphicFramePr>
        <p:xfrm>
          <a:off x="0" y="3124200"/>
          <a:ext cx="8153400" cy="3200400"/>
        </p:xfrm>
        <a:graphic>
          <a:graphicData uri="http://schemas.openxmlformats.org/drawingml/2006/table">
            <a:tbl>
              <a:tblPr firstRow="1" bandRow="1">
                <a:tableStyleId>{912C8C85-51F0-491E-9774-3900AFEF0FD7}</a:tableStyleId>
              </a:tblPr>
              <a:tblGrid>
                <a:gridCol w="2554078"/>
                <a:gridCol w="1453859"/>
                <a:gridCol w="1612368"/>
                <a:gridCol w="2533095"/>
              </a:tblGrid>
              <a:tr h="594360">
                <a:tc>
                  <a:txBody>
                    <a:bodyPr/>
                    <a:lstStyle/>
                    <a:p>
                      <a:pPr algn="ctr"/>
                      <a:r>
                        <a:rPr lang="en-US" dirty="0" smtClean="0"/>
                        <a:t>10,000</a:t>
                      </a:r>
                      <a:r>
                        <a:rPr lang="en-US" baseline="0" dirty="0" smtClean="0"/>
                        <a:t>    UNITS</a:t>
                      </a:r>
                      <a:endParaRPr lang="en-US" dirty="0"/>
                    </a:p>
                  </a:txBody>
                  <a:tcPr/>
                </a:tc>
                <a:tc>
                  <a:txBody>
                    <a:bodyPr/>
                    <a:lstStyle/>
                    <a:p>
                      <a:pPr algn="ctr"/>
                      <a:r>
                        <a:rPr lang="en-US" dirty="0" smtClean="0"/>
                        <a:t> * 4200</a:t>
                      </a:r>
                      <a:endParaRPr lang="en-US" dirty="0"/>
                    </a:p>
                  </a:txBody>
                  <a:tcPr/>
                </a:tc>
                <a:tc>
                  <a:txBody>
                    <a:bodyPr/>
                    <a:lstStyle/>
                    <a:p>
                      <a:pPr algn="ctr"/>
                      <a:r>
                        <a:rPr lang="en-US" dirty="0" smtClean="0"/>
                        <a:t>With  30% Commission</a:t>
                      </a:r>
                      <a:endParaRPr lang="en-US" dirty="0"/>
                    </a:p>
                  </a:txBody>
                  <a:tcPr/>
                </a:tc>
                <a:tc>
                  <a:txBody>
                    <a:bodyPr/>
                    <a:lstStyle/>
                    <a:p>
                      <a:pPr algn="ctr"/>
                      <a:r>
                        <a:rPr lang="en-US" dirty="0" smtClean="0">
                          <a:sym typeface="Wingdings" pitchFamily="2" charset="2"/>
                        </a:rPr>
                        <a:t>=</a:t>
                      </a:r>
                      <a:r>
                        <a:rPr lang="en-US" baseline="0" dirty="0" smtClean="0">
                          <a:sym typeface="Wingdings" pitchFamily="2" charset="2"/>
                        </a:rPr>
                        <a:t> 1,26,00000 USD</a:t>
                      </a:r>
                      <a:endParaRPr lang="en-US" dirty="0"/>
                    </a:p>
                  </a:txBody>
                  <a:tcPr/>
                </a:tc>
              </a:tr>
              <a:tr h="594360">
                <a:tc>
                  <a:txBody>
                    <a:bodyPr/>
                    <a:lstStyle/>
                    <a:p>
                      <a:pPr algn="ctr"/>
                      <a:r>
                        <a:rPr lang="en-US" dirty="0" smtClean="0"/>
                        <a:t>20,000     UNITS</a:t>
                      </a:r>
                      <a:endParaRPr lang="en-US" dirty="0"/>
                    </a:p>
                  </a:txBody>
                  <a:tcPr/>
                </a:tc>
                <a:tc>
                  <a:txBody>
                    <a:bodyPr/>
                    <a:lstStyle/>
                    <a:p>
                      <a:pPr algn="ctr"/>
                      <a:r>
                        <a:rPr lang="en-US" dirty="0" smtClean="0"/>
                        <a:t> * 4200</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With  30% Commission</a:t>
                      </a:r>
                    </a:p>
                  </a:txBody>
                  <a:tcPr/>
                </a:tc>
                <a:tc>
                  <a:txBody>
                    <a:bodyPr/>
                    <a:lstStyle/>
                    <a:p>
                      <a:pPr algn="ctr"/>
                      <a:r>
                        <a:rPr lang="en-US" dirty="0" smtClean="0"/>
                        <a:t>= 2,52,00000 USD</a:t>
                      </a:r>
                      <a:endParaRPr lang="en-US" dirty="0"/>
                    </a:p>
                  </a:txBody>
                  <a:tcPr/>
                </a:tc>
              </a:tr>
              <a:tr h="594360">
                <a:tc>
                  <a:txBody>
                    <a:bodyPr/>
                    <a:lstStyle/>
                    <a:p>
                      <a:pPr algn="ctr"/>
                      <a:r>
                        <a:rPr lang="en-US" dirty="0" smtClean="0">
                          <a:solidFill>
                            <a:schemeClr val="bg1"/>
                          </a:solidFill>
                        </a:rPr>
                        <a:t>50,000     UNITS</a:t>
                      </a:r>
                      <a:endParaRPr lang="en-US" dirty="0">
                        <a:solidFill>
                          <a:schemeClr val="bg1"/>
                        </a:solidFill>
                      </a:endParaRPr>
                    </a:p>
                  </a:txBody>
                  <a:tcPr>
                    <a:solidFill>
                      <a:schemeClr val="accent6"/>
                    </a:solidFill>
                  </a:tcPr>
                </a:tc>
                <a:tc>
                  <a:txBody>
                    <a:bodyPr/>
                    <a:lstStyle/>
                    <a:p>
                      <a:pPr algn="ctr"/>
                      <a:r>
                        <a:rPr lang="en-US" dirty="0" smtClean="0">
                          <a:solidFill>
                            <a:schemeClr val="bg1"/>
                          </a:solidFill>
                        </a:rPr>
                        <a:t> * 4200</a:t>
                      </a:r>
                      <a:endParaRPr lang="en-US" dirty="0">
                        <a:solidFill>
                          <a:schemeClr val="bg1"/>
                        </a:solidFill>
                      </a:endParaRPr>
                    </a:p>
                  </a:txBody>
                  <a:tcPr>
                    <a:solidFill>
                      <a:schemeClr val="accent6"/>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solidFill>
                            <a:schemeClr val="bg1"/>
                          </a:solidFill>
                        </a:rPr>
                        <a:t>With  30% Commission</a:t>
                      </a:r>
                    </a:p>
                  </a:txBody>
                  <a:tcPr>
                    <a:solidFill>
                      <a:schemeClr val="accent6"/>
                    </a:solidFill>
                  </a:tcPr>
                </a:tc>
                <a:tc>
                  <a:txBody>
                    <a:bodyPr/>
                    <a:lstStyle/>
                    <a:p>
                      <a:pPr algn="ctr"/>
                      <a:r>
                        <a:rPr lang="en-US" dirty="0" smtClean="0">
                          <a:solidFill>
                            <a:schemeClr val="bg1"/>
                          </a:solidFill>
                        </a:rPr>
                        <a:t>= 6,30,00000 USD</a:t>
                      </a:r>
                      <a:endParaRPr lang="en-US" dirty="0">
                        <a:solidFill>
                          <a:schemeClr val="bg1"/>
                        </a:solidFill>
                      </a:endParaRPr>
                    </a:p>
                  </a:txBody>
                  <a:tcPr>
                    <a:solidFill>
                      <a:schemeClr val="accent6"/>
                    </a:solidFill>
                  </a:tcPr>
                </a:tc>
              </a:tr>
              <a:tr h="594360">
                <a:tc>
                  <a:txBody>
                    <a:bodyPr/>
                    <a:lstStyle/>
                    <a:p>
                      <a:pPr algn="ctr"/>
                      <a:r>
                        <a:rPr lang="en-US" dirty="0" smtClean="0"/>
                        <a:t>1,000,00  UNITS</a:t>
                      </a:r>
                      <a:endParaRPr lang="en-US" dirty="0"/>
                    </a:p>
                  </a:txBody>
                  <a:tcPr/>
                </a:tc>
                <a:tc>
                  <a:txBody>
                    <a:bodyPr/>
                    <a:lstStyle/>
                    <a:p>
                      <a:pPr algn="ctr"/>
                      <a:r>
                        <a:rPr lang="en-US" dirty="0" smtClean="0"/>
                        <a:t> * 4200</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With  30% Commission</a:t>
                      </a:r>
                    </a:p>
                  </a:txBody>
                  <a:tcPr/>
                </a:tc>
                <a:tc>
                  <a:txBody>
                    <a:bodyPr/>
                    <a:lstStyle/>
                    <a:p>
                      <a:pPr algn="ctr"/>
                      <a:r>
                        <a:rPr lang="en-US" dirty="0" smtClean="0"/>
                        <a:t>= 12,60,00000 USD</a:t>
                      </a:r>
                      <a:endParaRPr lang="en-US" dirty="0"/>
                    </a:p>
                  </a:txBody>
                  <a:tcPr/>
                </a:tc>
              </a:tr>
              <a:tr h="594360">
                <a:tc>
                  <a:txBody>
                    <a:bodyPr/>
                    <a:lstStyle/>
                    <a:p>
                      <a:pPr algn="ctr"/>
                      <a:r>
                        <a:rPr lang="en-US" dirty="0" smtClean="0">
                          <a:solidFill>
                            <a:schemeClr val="bg1"/>
                          </a:solidFill>
                        </a:rPr>
                        <a:t>5,000,00   UNITS</a:t>
                      </a:r>
                      <a:endParaRPr lang="en-US" dirty="0">
                        <a:solidFill>
                          <a:schemeClr val="bg1"/>
                        </a:solidFill>
                      </a:endParaRPr>
                    </a:p>
                  </a:txBody>
                  <a:tcPr>
                    <a:solidFill>
                      <a:schemeClr val="accent6"/>
                    </a:solidFill>
                  </a:tcPr>
                </a:tc>
                <a:tc>
                  <a:txBody>
                    <a:bodyPr/>
                    <a:lstStyle/>
                    <a:p>
                      <a:pPr algn="ctr"/>
                      <a:r>
                        <a:rPr lang="en-US" dirty="0" smtClean="0"/>
                        <a:t> </a:t>
                      </a:r>
                      <a:r>
                        <a:rPr lang="en-US" dirty="0" smtClean="0">
                          <a:solidFill>
                            <a:schemeClr val="bg1"/>
                          </a:solidFill>
                        </a:rPr>
                        <a:t>* 4200</a:t>
                      </a:r>
                      <a:endParaRPr lang="en-US" dirty="0">
                        <a:solidFill>
                          <a:schemeClr val="bg1"/>
                        </a:solidFill>
                      </a:endParaRPr>
                    </a:p>
                  </a:txBody>
                  <a:tcPr>
                    <a:solidFill>
                      <a:schemeClr val="accent6"/>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solidFill>
                            <a:schemeClr val="bg1"/>
                          </a:solidFill>
                        </a:rPr>
                        <a:t>With  30% Commission</a:t>
                      </a:r>
                    </a:p>
                  </a:txBody>
                  <a:tcPr>
                    <a:solidFill>
                      <a:schemeClr val="accent6"/>
                    </a:solidFill>
                  </a:tcPr>
                </a:tc>
                <a:tc>
                  <a:txBody>
                    <a:bodyPr/>
                    <a:lstStyle/>
                    <a:p>
                      <a:pPr algn="ctr"/>
                      <a:r>
                        <a:rPr lang="en-US" dirty="0" smtClean="0">
                          <a:solidFill>
                            <a:schemeClr val="bg1"/>
                          </a:solidFill>
                        </a:rPr>
                        <a:t>= 63,0000000 USD</a:t>
                      </a:r>
                      <a:endParaRPr lang="en-US" dirty="0">
                        <a:solidFill>
                          <a:schemeClr val="bg1"/>
                        </a:solidFill>
                      </a:endParaRPr>
                    </a:p>
                  </a:txBody>
                  <a:tcPr>
                    <a:solidFill>
                      <a:schemeClr val="accent6"/>
                    </a:solidFill>
                  </a:tcPr>
                </a:tc>
              </a:tr>
            </a:tbl>
          </a:graphicData>
        </a:graphic>
      </p:graphicFrame>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zslim-logo-final-8th dec"/>
          <p:cNvPicPr>
            <a:picLocks noGrp="1" noChangeAspect="1"/>
          </p:cNvPicPr>
          <p:nvPr isPhoto="1"/>
        </p:nvPicPr>
        <p:blipFill>
          <a:blip r:embed="rId2" cstate="print">
            <a:lum/>
            <a:extLst>
              <a:ext uri="{28A0092B-C50C-407E-A947-70E740481C1C}">
                <a14:useLocalDpi xmlns="" xmlns:a14="http://schemas.microsoft.com/office/drawing/2010/main" val="0"/>
              </a:ext>
            </a:extLst>
          </a:blip>
          <a:stretch>
            <a:fillRect/>
          </a:stretch>
        </p:blipFill>
        <p:spPr>
          <a:xfrm>
            <a:off x="4495800" y="304800"/>
            <a:ext cx="3810000" cy="1316964"/>
          </a:xfrm>
          <a:prstGeom prst="rect">
            <a:avLst/>
          </a:prstGeom>
          <a:noFill/>
          <a:ln>
            <a:noFill/>
          </a:ln>
        </p:spPr>
      </p:pic>
      <p:sp>
        <p:nvSpPr>
          <p:cNvPr id="11" name="Content Placeholder 10"/>
          <p:cNvSpPr>
            <a:spLocks noGrp="1"/>
          </p:cNvSpPr>
          <p:nvPr>
            <p:ph idx="1"/>
          </p:nvPr>
        </p:nvSpPr>
        <p:spPr>
          <a:xfrm>
            <a:off x="304800" y="3810000"/>
            <a:ext cx="3200400" cy="2895600"/>
          </a:xfrm>
        </p:spPr>
        <p:txBody>
          <a:bodyPr>
            <a:normAutofit fontScale="85000" lnSpcReduction="20000"/>
          </a:bodyPr>
          <a:lstStyle/>
          <a:p>
            <a:r>
              <a:rPr lang="en-US" sz="2000" dirty="0" err="1" smtClean="0">
                <a:solidFill>
                  <a:schemeClr val="bg2">
                    <a:lumMod val="50000"/>
                  </a:schemeClr>
                </a:solidFill>
              </a:rPr>
              <a:t>Ioniser</a:t>
            </a:r>
            <a:r>
              <a:rPr lang="en-US" sz="2000" dirty="0" smtClean="0">
                <a:solidFill>
                  <a:schemeClr val="bg2">
                    <a:lumMod val="50000"/>
                  </a:schemeClr>
                </a:solidFill>
              </a:rPr>
              <a:t> 13</a:t>
            </a:r>
          </a:p>
          <a:p>
            <a:r>
              <a:rPr lang="en-US" sz="2000" dirty="0" smtClean="0">
                <a:solidFill>
                  <a:schemeClr val="bg2">
                    <a:lumMod val="50000"/>
                  </a:schemeClr>
                </a:solidFill>
              </a:rPr>
              <a:t>3 Bottles Zcure Spray</a:t>
            </a:r>
          </a:p>
          <a:p>
            <a:r>
              <a:rPr lang="en-US" sz="2000" dirty="0" smtClean="0">
                <a:solidFill>
                  <a:schemeClr val="bg2">
                    <a:lumMod val="50000"/>
                  </a:schemeClr>
                </a:solidFill>
              </a:rPr>
              <a:t>4 Bottles </a:t>
            </a:r>
            <a:r>
              <a:rPr lang="en-US" sz="2000" dirty="0" err="1" smtClean="0">
                <a:solidFill>
                  <a:schemeClr val="bg2">
                    <a:lumMod val="50000"/>
                  </a:schemeClr>
                </a:solidFill>
              </a:rPr>
              <a:t>Spirulina</a:t>
            </a:r>
            <a:r>
              <a:rPr lang="en-US" sz="2000" dirty="0" smtClean="0">
                <a:solidFill>
                  <a:schemeClr val="bg2">
                    <a:lumMod val="50000"/>
                  </a:schemeClr>
                </a:solidFill>
              </a:rPr>
              <a:t> +</a:t>
            </a:r>
          </a:p>
          <a:p>
            <a:r>
              <a:rPr lang="en-US" sz="2000" dirty="0" smtClean="0">
                <a:solidFill>
                  <a:schemeClr val="bg2">
                    <a:lumMod val="50000"/>
                  </a:schemeClr>
                </a:solidFill>
              </a:rPr>
              <a:t>I Challenge Book</a:t>
            </a:r>
          </a:p>
          <a:p>
            <a:pPr lvl="0"/>
            <a:r>
              <a:rPr lang="en-US" sz="2000" dirty="0" smtClean="0">
                <a:solidFill>
                  <a:schemeClr val="bg2">
                    <a:lumMod val="50000"/>
                  </a:schemeClr>
                </a:solidFill>
              </a:rPr>
              <a:t>Healing Music DVD</a:t>
            </a:r>
          </a:p>
          <a:p>
            <a:r>
              <a:rPr lang="en-US" sz="2000" dirty="0" smtClean="0">
                <a:solidFill>
                  <a:schemeClr val="bg2">
                    <a:lumMod val="50000"/>
                  </a:schemeClr>
                </a:solidFill>
              </a:rPr>
              <a:t>pH Tester</a:t>
            </a:r>
          </a:p>
          <a:p>
            <a:r>
              <a:rPr lang="en-US" sz="2000" dirty="0" smtClean="0">
                <a:solidFill>
                  <a:schemeClr val="bg2">
                    <a:lumMod val="50000"/>
                  </a:schemeClr>
                </a:solidFill>
              </a:rPr>
              <a:t>3 Bottles </a:t>
            </a:r>
            <a:r>
              <a:rPr lang="en-US" sz="2000" dirty="0" err="1" smtClean="0">
                <a:solidFill>
                  <a:schemeClr val="bg2">
                    <a:lumMod val="50000"/>
                  </a:schemeClr>
                </a:solidFill>
              </a:rPr>
              <a:t>Nano</a:t>
            </a:r>
            <a:r>
              <a:rPr lang="en-US" sz="2000" dirty="0" smtClean="0">
                <a:solidFill>
                  <a:schemeClr val="bg2">
                    <a:lumMod val="50000"/>
                  </a:schemeClr>
                </a:solidFill>
              </a:rPr>
              <a:t> </a:t>
            </a:r>
            <a:r>
              <a:rPr lang="en-US" sz="2000" dirty="0" err="1" smtClean="0">
                <a:solidFill>
                  <a:schemeClr val="bg2">
                    <a:lumMod val="50000"/>
                  </a:schemeClr>
                </a:solidFill>
              </a:rPr>
              <a:t>Curcumin</a:t>
            </a:r>
            <a:endParaRPr lang="en-US" sz="2000" dirty="0" smtClean="0">
              <a:solidFill>
                <a:schemeClr val="bg2">
                  <a:lumMod val="50000"/>
                </a:schemeClr>
              </a:solidFill>
            </a:endParaRPr>
          </a:p>
          <a:p>
            <a:r>
              <a:rPr lang="en-US" sz="2000" dirty="0" err="1" smtClean="0">
                <a:solidFill>
                  <a:schemeClr val="bg2">
                    <a:lumMod val="50000"/>
                  </a:schemeClr>
                </a:solidFill>
              </a:rPr>
              <a:t>Dietcian</a:t>
            </a:r>
            <a:endParaRPr lang="en-US" sz="2000" dirty="0" smtClean="0">
              <a:solidFill>
                <a:schemeClr val="bg2">
                  <a:lumMod val="50000"/>
                </a:schemeClr>
              </a:solidFill>
            </a:endParaRPr>
          </a:p>
          <a:p>
            <a:r>
              <a:rPr lang="en-US" sz="2000" dirty="0" smtClean="0">
                <a:solidFill>
                  <a:schemeClr val="bg2">
                    <a:lumMod val="50000"/>
                  </a:schemeClr>
                </a:solidFill>
              </a:rPr>
              <a:t>Freight, Handling and </a:t>
            </a:r>
            <a:r>
              <a:rPr lang="en-US" sz="2000" dirty="0" err="1" smtClean="0">
                <a:solidFill>
                  <a:schemeClr val="bg2">
                    <a:lumMod val="50000"/>
                  </a:schemeClr>
                </a:solidFill>
              </a:rPr>
              <a:t>Prefilters</a:t>
            </a:r>
            <a:r>
              <a:rPr lang="en-US" sz="2000" dirty="0" smtClean="0">
                <a:solidFill>
                  <a:schemeClr val="bg2">
                    <a:lumMod val="50000"/>
                  </a:schemeClr>
                </a:solidFill>
              </a:rPr>
              <a:t> charges 400 USD</a:t>
            </a:r>
          </a:p>
          <a:p>
            <a:endParaRPr lang="en-US" sz="2000" dirty="0" smtClean="0">
              <a:solidFill>
                <a:schemeClr val="bg2">
                  <a:lumMod val="50000"/>
                </a:schemeClr>
              </a:solidFill>
            </a:endParaRPr>
          </a:p>
          <a:p>
            <a:pPr lvl="0"/>
            <a:endParaRPr lang="en-US" sz="2000" dirty="0" smtClean="0">
              <a:solidFill>
                <a:schemeClr val="bg2">
                  <a:lumMod val="50000"/>
                </a:schemeClr>
              </a:solidFill>
            </a:endParaRPr>
          </a:p>
          <a:p>
            <a:endParaRPr lang="en-US" sz="2000" dirty="0" smtClean="0">
              <a:solidFill>
                <a:schemeClr val="bg2">
                  <a:lumMod val="50000"/>
                </a:schemeClr>
              </a:solidFill>
            </a:endParaRPr>
          </a:p>
          <a:p>
            <a:pPr>
              <a:buNone/>
            </a:pPr>
            <a:endParaRPr lang="en-US" sz="2000" dirty="0" smtClean="0">
              <a:solidFill>
                <a:schemeClr val="bg2">
                  <a:lumMod val="50000"/>
                </a:schemeClr>
              </a:solidFill>
            </a:endParaRPr>
          </a:p>
          <a:p>
            <a:endParaRPr lang="en-US" sz="2000" dirty="0" smtClean="0">
              <a:solidFill>
                <a:schemeClr val="bg2">
                  <a:lumMod val="50000"/>
                </a:schemeClr>
              </a:solidFill>
            </a:endParaRPr>
          </a:p>
          <a:p>
            <a:endParaRPr lang="en-US" sz="2000" dirty="0" smtClean="0">
              <a:solidFill>
                <a:schemeClr val="bg2">
                  <a:lumMod val="50000"/>
                </a:schemeClr>
              </a:solidFill>
            </a:endParaRPr>
          </a:p>
          <a:p>
            <a:pPr>
              <a:buNone/>
            </a:pPr>
            <a:endParaRPr lang="en-US" sz="2000" dirty="0" smtClean="0">
              <a:solidFill>
                <a:schemeClr val="bg2">
                  <a:lumMod val="50000"/>
                </a:schemeClr>
              </a:solidFill>
            </a:endParaRPr>
          </a:p>
          <a:p>
            <a:endParaRPr lang="en-US" sz="2000" dirty="0" smtClean="0">
              <a:solidFill>
                <a:schemeClr val="bg2">
                  <a:lumMod val="50000"/>
                </a:schemeClr>
              </a:solidFill>
            </a:endParaRPr>
          </a:p>
          <a:p>
            <a:pPr>
              <a:buNone/>
            </a:pPr>
            <a:endParaRPr lang="en-US" sz="2000" dirty="0" smtClean="0">
              <a:solidFill>
                <a:schemeClr val="bg2">
                  <a:lumMod val="50000"/>
                </a:schemeClr>
              </a:solidFill>
            </a:endParaRPr>
          </a:p>
          <a:p>
            <a:pPr>
              <a:buNone/>
            </a:pPr>
            <a:endParaRPr lang="en-US" dirty="0">
              <a:solidFill>
                <a:schemeClr val="accent6"/>
              </a:solidFill>
            </a:endParaRPr>
          </a:p>
        </p:txBody>
      </p:sp>
      <p:sp>
        <p:nvSpPr>
          <p:cNvPr id="6" name="Title 5"/>
          <p:cNvSpPr>
            <a:spLocks noGrp="1"/>
          </p:cNvSpPr>
          <p:nvPr>
            <p:ph type="title"/>
          </p:nvPr>
        </p:nvSpPr>
        <p:spPr>
          <a:xfrm>
            <a:off x="457200" y="533400"/>
            <a:ext cx="5029200" cy="929640"/>
          </a:xfrm>
        </p:spPr>
        <p:txBody>
          <a:bodyPr>
            <a:normAutofit/>
          </a:bodyPr>
          <a:lstStyle/>
          <a:p>
            <a:r>
              <a:rPr lang="en-US" sz="3200" dirty="0" err="1" smtClean="0"/>
              <a:t>Ngbs</a:t>
            </a:r>
            <a:r>
              <a:rPr lang="en-US" sz="3200" dirty="0" smtClean="0"/>
              <a:t> combo packs - 2</a:t>
            </a:r>
            <a:endParaRPr lang="en-US" sz="3200" dirty="0"/>
          </a:p>
        </p:txBody>
      </p:sp>
      <p:pic>
        <p:nvPicPr>
          <p:cNvPr id="10242" name="Picture 2" descr="C:\Users\Admin\Desktop\combo2.png"/>
          <p:cNvPicPr>
            <a:picLocks noChangeAspect="1" noChangeArrowheads="1"/>
          </p:cNvPicPr>
          <p:nvPr/>
        </p:nvPicPr>
        <p:blipFill>
          <a:blip r:embed="rId3"/>
          <a:srcRect/>
          <a:stretch>
            <a:fillRect/>
          </a:stretch>
        </p:blipFill>
        <p:spPr bwMode="auto">
          <a:xfrm>
            <a:off x="228600" y="1676400"/>
            <a:ext cx="7848600" cy="1838225"/>
          </a:xfrm>
          <a:prstGeom prst="rect">
            <a:avLst/>
          </a:prstGeom>
          <a:noFill/>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zslim-logo-final-8th dec"/>
          <p:cNvPicPr>
            <a:picLocks noGrp="1" noChangeAspect="1"/>
          </p:cNvPicPr>
          <p:nvPr isPhoto="1"/>
        </p:nvPicPr>
        <p:blipFill>
          <a:blip r:embed="rId2" cstate="print">
            <a:lum/>
            <a:extLst>
              <a:ext uri="{28A0092B-C50C-407E-A947-70E740481C1C}">
                <a14:useLocalDpi xmlns="" xmlns:a14="http://schemas.microsoft.com/office/drawing/2010/main" val="0"/>
              </a:ext>
            </a:extLst>
          </a:blip>
          <a:stretch>
            <a:fillRect/>
          </a:stretch>
        </p:blipFill>
        <p:spPr>
          <a:xfrm>
            <a:off x="4495800" y="304800"/>
            <a:ext cx="3810000" cy="1316964"/>
          </a:xfrm>
          <a:prstGeom prst="rect">
            <a:avLst/>
          </a:prstGeom>
          <a:noFill/>
          <a:ln>
            <a:noFill/>
          </a:ln>
        </p:spPr>
      </p:pic>
      <p:sp>
        <p:nvSpPr>
          <p:cNvPr id="6" name="Title 5"/>
          <p:cNvSpPr>
            <a:spLocks noGrp="1"/>
          </p:cNvSpPr>
          <p:nvPr>
            <p:ph type="title"/>
          </p:nvPr>
        </p:nvSpPr>
        <p:spPr>
          <a:xfrm>
            <a:off x="457200" y="533400"/>
            <a:ext cx="4953000" cy="929640"/>
          </a:xfrm>
        </p:spPr>
        <p:txBody>
          <a:bodyPr>
            <a:noAutofit/>
          </a:bodyPr>
          <a:lstStyle/>
          <a:p>
            <a:pPr lvl="0"/>
            <a:r>
              <a:rPr lang="en-US" sz="3200" dirty="0" smtClean="0"/>
              <a:t>commission plan for Combo 2 – 5200 </a:t>
            </a:r>
            <a:r>
              <a:rPr lang="en-US" sz="3200" dirty="0" err="1" smtClean="0"/>
              <a:t>usd</a:t>
            </a:r>
            <a:endParaRPr lang="en-US" sz="3200" dirty="0"/>
          </a:p>
        </p:txBody>
      </p:sp>
      <p:graphicFrame>
        <p:nvGraphicFramePr>
          <p:cNvPr id="14" name="Table 13"/>
          <p:cNvGraphicFramePr>
            <a:graphicFrameLocks noGrp="1"/>
          </p:cNvGraphicFramePr>
          <p:nvPr/>
        </p:nvGraphicFramePr>
        <p:xfrm>
          <a:off x="0" y="2514600"/>
          <a:ext cx="8153400" cy="3200400"/>
        </p:xfrm>
        <a:graphic>
          <a:graphicData uri="http://schemas.openxmlformats.org/drawingml/2006/table">
            <a:tbl>
              <a:tblPr firstRow="1" bandRow="1">
                <a:tableStyleId>{912C8C85-51F0-491E-9774-3900AFEF0FD7}</a:tableStyleId>
              </a:tblPr>
              <a:tblGrid>
                <a:gridCol w="2554078"/>
                <a:gridCol w="1453859"/>
                <a:gridCol w="1612368"/>
                <a:gridCol w="2533095"/>
              </a:tblGrid>
              <a:tr h="594360">
                <a:tc>
                  <a:txBody>
                    <a:bodyPr/>
                    <a:lstStyle/>
                    <a:p>
                      <a:pPr algn="ctr"/>
                      <a:r>
                        <a:rPr lang="en-US" dirty="0" smtClean="0"/>
                        <a:t>10,000</a:t>
                      </a:r>
                      <a:r>
                        <a:rPr lang="en-US" baseline="0" dirty="0" smtClean="0"/>
                        <a:t>    UNITS</a:t>
                      </a:r>
                      <a:endParaRPr lang="en-US" dirty="0"/>
                    </a:p>
                  </a:txBody>
                  <a:tcPr/>
                </a:tc>
                <a:tc>
                  <a:txBody>
                    <a:bodyPr/>
                    <a:lstStyle/>
                    <a:p>
                      <a:pPr algn="ctr"/>
                      <a:r>
                        <a:rPr lang="en-US" dirty="0" smtClean="0"/>
                        <a:t> * 5200</a:t>
                      </a:r>
                      <a:endParaRPr lang="en-US" dirty="0"/>
                    </a:p>
                  </a:txBody>
                  <a:tcPr/>
                </a:tc>
                <a:tc>
                  <a:txBody>
                    <a:bodyPr/>
                    <a:lstStyle/>
                    <a:p>
                      <a:pPr algn="ctr"/>
                      <a:r>
                        <a:rPr lang="en-US" dirty="0" smtClean="0"/>
                        <a:t>With  30% Commission</a:t>
                      </a:r>
                      <a:endParaRPr lang="en-US" dirty="0"/>
                    </a:p>
                  </a:txBody>
                  <a:tcPr/>
                </a:tc>
                <a:tc>
                  <a:txBody>
                    <a:bodyPr/>
                    <a:lstStyle/>
                    <a:p>
                      <a:pPr algn="ctr"/>
                      <a:r>
                        <a:rPr lang="en-US" dirty="0" smtClean="0">
                          <a:sym typeface="Wingdings" pitchFamily="2" charset="2"/>
                        </a:rPr>
                        <a:t>=</a:t>
                      </a:r>
                      <a:r>
                        <a:rPr lang="en-US" baseline="0" dirty="0" smtClean="0">
                          <a:sym typeface="Wingdings" pitchFamily="2" charset="2"/>
                        </a:rPr>
                        <a:t> </a:t>
                      </a:r>
                      <a:r>
                        <a:rPr kumimoji="0" lang="en-US" b="0" i="0" kern="1200" dirty="0" smtClean="0">
                          <a:solidFill>
                            <a:schemeClr val="bg1"/>
                          </a:solidFill>
                          <a:latin typeface="+mn-lt"/>
                          <a:ea typeface="+mn-ea"/>
                          <a:cs typeface="+mn-cs"/>
                        </a:rPr>
                        <a:t>1,56,00000</a:t>
                      </a:r>
                      <a:r>
                        <a:rPr lang="en-US" baseline="0" dirty="0" smtClean="0">
                          <a:sym typeface="Wingdings" pitchFamily="2" charset="2"/>
                        </a:rPr>
                        <a:t> USD</a:t>
                      </a:r>
                      <a:endParaRPr lang="en-US" dirty="0"/>
                    </a:p>
                  </a:txBody>
                  <a:tcPr/>
                </a:tc>
              </a:tr>
              <a:tr h="594360">
                <a:tc>
                  <a:txBody>
                    <a:bodyPr/>
                    <a:lstStyle/>
                    <a:p>
                      <a:pPr algn="ctr"/>
                      <a:r>
                        <a:rPr lang="en-US" dirty="0" smtClean="0"/>
                        <a:t>20,000     UNITS</a:t>
                      </a:r>
                      <a:endParaRPr lang="en-US" dirty="0"/>
                    </a:p>
                  </a:txBody>
                  <a:tcPr/>
                </a:tc>
                <a:tc>
                  <a:txBody>
                    <a:bodyPr/>
                    <a:lstStyle/>
                    <a:p>
                      <a:pPr algn="ctr"/>
                      <a:r>
                        <a:rPr lang="en-US" dirty="0" smtClean="0"/>
                        <a:t> * 5200</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With  30% Commission</a:t>
                      </a:r>
                    </a:p>
                  </a:txBody>
                  <a:tcPr/>
                </a:tc>
                <a:tc>
                  <a:txBody>
                    <a:bodyPr/>
                    <a:lstStyle/>
                    <a:p>
                      <a:pPr algn="ctr"/>
                      <a:r>
                        <a:rPr lang="en-US" dirty="0" smtClean="0"/>
                        <a:t>= </a:t>
                      </a:r>
                      <a:r>
                        <a:rPr kumimoji="0" lang="en-US" b="0" i="0" kern="1200" dirty="0" smtClean="0">
                          <a:solidFill>
                            <a:schemeClr val="tx1"/>
                          </a:solidFill>
                          <a:latin typeface="+mn-lt"/>
                          <a:ea typeface="+mn-ea"/>
                          <a:cs typeface="+mn-cs"/>
                        </a:rPr>
                        <a:t>3,12,00000</a:t>
                      </a:r>
                      <a:r>
                        <a:rPr lang="en-US" dirty="0" smtClean="0"/>
                        <a:t> USD</a:t>
                      </a:r>
                      <a:endParaRPr lang="en-US" dirty="0"/>
                    </a:p>
                  </a:txBody>
                  <a:tcPr/>
                </a:tc>
              </a:tr>
              <a:tr h="594360">
                <a:tc>
                  <a:txBody>
                    <a:bodyPr/>
                    <a:lstStyle/>
                    <a:p>
                      <a:pPr algn="ctr"/>
                      <a:r>
                        <a:rPr lang="en-US" dirty="0" smtClean="0">
                          <a:solidFill>
                            <a:schemeClr val="bg1"/>
                          </a:solidFill>
                        </a:rPr>
                        <a:t>50,000     UNITS</a:t>
                      </a:r>
                      <a:endParaRPr lang="en-US" dirty="0">
                        <a:solidFill>
                          <a:schemeClr val="bg1"/>
                        </a:solidFill>
                      </a:endParaRPr>
                    </a:p>
                  </a:txBody>
                  <a:tcPr>
                    <a:solidFill>
                      <a:schemeClr val="accent6"/>
                    </a:solidFill>
                  </a:tcPr>
                </a:tc>
                <a:tc>
                  <a:txBody>
                    <a:bodyPr/>
                    <a:lstStyle/>
                    <a:p>
                      <a:pPr algn="ctr"/>
                      <a:r>
                        <a:rPr lang="en-US" dirty="0" smtClean="0">
                          <a:solidFill>
                            <a:schemeClr val="bg1"/>
                          </a:solidFill>
                        </a:rPr>
                        <a:t> * 5200</a:t>
                      </a:r>
                      <a:endParaRPr lang="en-US" dirty="0">
                        <a:solidFill>
                          <a:schemeClr val="bg1"/>
                        </a:solidFill>
                      </a:endParaRPr>
                    </a:p>
                  </a:txBody>
                  <a:tcPr>
                    <a:solidFill>
                      <a:schemeClr val="accent6"/>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solidFill>
                            <a:schemeClr val="bg1"/>
                          </a:solidFill>
                        </a:rPr>
                        <a:t>With  30% Commission</a:t>
                      </a:r>
                    </a:p>
                  </a:txBody>
                  <a:tcPr>
                    <a:solidFill>
                      <a:schemeClr val="accent6"/>
                    </a:solidFill>
                  </a:tcPr>
                </a:tc>
                <a:tc>
                  <a:txBody>
                    <a:bodyPr/>
                    <a:lstStyle/>
                    <a:p>
                      <a:pPr algn="ctr"/>
                      <a:r>
                        <a:rPr lang="en-US" dirty="0" smtClean="0">
                          <a:solidFill>
                            <a:schemeClr val="bg1"/>
                          </a:solidFill>
                        </a:rPr>
                        <a:t>= </a:t>
                      </a:r>
                      <a:r>
                        <a:rPr kumimoji="0" lang="en-US" b="0" i="0" kern="1200" dirty="0" smtClean="0">
                          <a:solidFill>
                            <a:schemeClr val="bg1"/>
                          </a:solidFill>
                          <a:latin typeface="+mn-lt"/>
                          <a:ea typeface="+mn-ea"/>
                          <a:cs typeface="+mn-cs"/>
                        </a:rPr>
                        <a:t>7,80,00000 </a:t>
                      </a:r>
                      <a:r>
                        <a:rPr lang="en-US" dirty="0" smtClean="0">
                          <a:solidFill>
                            <a:schemeClr val="bg1"/>
                          </a:solidFill>
                        </a:rPr>
                        <a:t>USD</a:t>
                      </a:r>
                      <a:endParaRPr lang="en-US" dirty="0">
                        <a:solidFill>
                          <a:schemeClr val="bg1"/>
                        </a:solidFill>
                      </a:endParaRPr>
                    </a:p>
                  </a:txBody>
                  <a:tcPr>
                    <a:solidFill>
                      <a:schemeClr val="accent6"/>
                    </a:solidFill>
                  </a:tcPr>
                </a:tc>
              </a:tr>
              <a:tr h="594360">
                <a:tc>
                  <a:txBody>
                    <a:bodyPr/>
                    <a:lstStyle/>
                    <a:p>
                      <a:pPr algn="ctr"/>
                      <a:r>
                        <a:rPr lang="en-US" dirty="0" smtClean="0"/>
                        <a:t>1,000,00  UNITS</a:t>
                      </a:r>
                      <a:endParaRPr lang="en-US" dirty="0"/>
                    </a:p>
                  </a:txBody>
                  <a:tcPr/>
                </a:tc>
                <a:tc>
                  <a:txBody>
                    <a:bodyPr/>
                    <a:lstStyle/>
                    <a:p>
                      <a:pPr algn="ctr"/>
                      <a:r>
                        <a:rPr lang="en-US" dirty="0" smtClean="0"/>
                        <a:t> * 5200</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With  30% Commission</a:t>
                      </a:r>
                    </a:p>
                  </a:txBody>
                  <a:tcPr/>
                </a:tc>
                <a:tc>
                  <a:txBody>
                    <a:bodyPr/>
                    <a:lstStyle/>
                    <a:p>
                      <a:pPr algn="ctr"/>
                      <a:r>
                        <a:rPr lang="en-US" dirty="0" smtClean="0"/>
                        <a:t>= </a:t>
                      </a:r>
                      <a:r>
                        <a:rPr kumimoji="0" lang="en-US" b="0" i="0" kern="1200" dirty="0" smtClean="0">
                          <a:solidFill>
                            <a:schemeClr val="tx1"/>
                          </a:solidFill>
                          <a:latin typeface="+mn-lt"/>
                          <a:ea typeface="+mn-ea"/>
                          <a:cs typeface="+mn-cs"/>
                        </a:rPr>
                        <a:t>15,60,00000</a:t>
                      </a:r>
                      <a:r>
                        <a:rPr lang="en-US" dirty="0" smtClean="0"/>
                        <a:t> USD</a:t>
                      </a:r>
                      <a:endParaRPr lang="en-US" dirty="0"/>
                    </a:p>
                  </a:txBody>
                  <a:tcPr/>
                </a:tc>
              </a:tr>
              <a:tr h="594360">
                <a:tc>
                  <a:txBody>
                    <a:bodyPr/>
                    <a:lstStyle/>
                    <a:p>
                      <a:pPr algn="ctr"/>
                      <a:r>
                        <a:rPr lang="en-US" dirty="0" smtClean="0">
                          <a:solidFill>
                            <a:schemeClr val="bg1"/>
                          </a:solidFill>
                        </a:rPr>
                        <a:t>5,000,00   UNITS</a:t>
                      </a:r>
                      <a:endParaRPr lang="en-US" dirty="0">
                        <a:solidFill>
                          <a:schemeClr val="bg1"/>
                        </a:solidFill>
                      </a:endParaRPr>
                    </a:p>
                  </a:txBody>
                  <a:tcPr>
                    <a:solidFill>
                      <a:schemeClr val="accent6"/>
                    </a:solidFill>
                  </a:tcPr>
                </a:tc>
                <a:tc>
                  <a:txBody>
                    <a:bodyPr/>
                    <a:lstStyle/>
                    <a:p>
                      <a:pPr algn="ctr"/>
                      <a:r>
                        <a:rPr lang="en-US" dirty="0" smtClean="0"/>
                        <a:t> </a:t>
                      </a:r>
                      <a:r>
                        <a:rPr lang="en-US" dirty="0" smtClean="0">
                          <a:solidFill>
                            <a:schemeClr val="bg1"/>
                          </a:solidFill>
                        </a:rPr>
                        <a:t>* 5200</a:t>
                      </a:r>
                      <a:endParaRPr lang="en-US" dirty="0">
                        <a:solidFill>
                          <a:schemeClr val="bg1"/>
                        </a:solidFill>
                      </a:endParaRPr>
                    </a:p>
                  </a:txBody>
                  <a:tcPr>
                    <a:solidFill>
                      <a:schemeClr val="accent6"/>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solidFill>
                            <a:schemeClr val="bg1"/>
                          </a:solidFill>
                        </a:rPr>
                        <a:t>With  30% Commission</a:t>
                      </a:r>
                    </a:p>
                  </a:txBody>
                  <a:tcPr>
                    <a:solidFill>
                      <a:schemeClr val="accent6"/>
                    </a:solidFill>
                  </a:tcPr>
                </a:tc>
                <a:tc>
                  <a:txBody>
                    <a:bodyPr/>
                    <a:lstStyle/>
                    <a:p>
                      <a:pPr algn="ctr"/>
                      <a:r>
                        <a:rPr lang="en-US" dirty="0" smtClean="0">
                          <a:solidFill>
                            <a:schemeClr val="bg1"/>
                          </a:solidFill>
                        </a:rPr>
                        <a:t>= </a:t>
                      </a:r>
                      <a:r>
                        <a:rPr kumimoji="0" lang="en-US" b="0" i="0" kern="1200" dirty="0" smtClean="0">
                          <a:solidFill>
                            <a:schemeClr val="bg1"/>
                          </a:solidFill>
                          <a:latin typeface="+mn-lt"/>
                          <a:ea typeface="+mn-ea"/>
                          <a:cs typeface="+mn-cs"/>
                        </a:rPr>
                        <a:t>78,0000000</a:t>
                      </a:r>
                      <a:r>
                        <a:rPr lang="en-US" dirty="0" smtClean="0">
                          <a:solidFill>
                            <a:schemeClr val="bg1"/>
                          </a:solidFill>
                        </a:rPr>
                        <a:t> USD</a:t>
                      </a:r>
                      <a:endParaRPr lang="en-US" dirty="0">
                        <a:solidFill>
                          <a:schemeClr val="bg1"/>
                        </a:solidFill>
                      </a:endParaRPr>
                    </a:p>
                  </a:txBody>
                  <a:tcPr>
                    <a:solidFill>
                      <a:schemeClr val="accent6"/>
                    </a:solidFill>
                  </a:tcPr>
                </a:tc>
              </a:tr>
            </a:tbl>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Our values</a:t>
            </a:r>
            <a:endParaRPr lang="en-US" dirty="0"/>
          </a:p>
        </p:txBody>
      </p:sp>
      <p:sp>
        <p:nvSpPr>
          <p:cNvPr id="3" name="Content Placeholder 2"/>
          <p:cNvSpPr>
            <a:spLocks noGrp="1"/>
          </p:cNvSpPr>
          <p:nvPr>
            <p:ph idx="1"/>
          </p:nvPr>
        </p:nvSpPr>
        <p:spPr>
          <a:xfrm>
            <a:off x="0" y="1524000"/>
            <a:ext cx="7467600" cy="4846320"/>
          </a:xfrm>
        </p:spPr>
        <p:txBody>
          <a:bodyPr>
            <a:normAutofit/>
          </a:bodyPr>
          <a:lstStyle/>
          <a:p>
            <a:endParaRPr lang="en-US" smtClean="0"/>
          </a:p>
          <a:p>
            <a:r>
              <a:rPr lang="en-US" sz="1900" smtClean="0">
                <a:solidFill>
                  <a:schemeClr val="bg2">
                    <a:lumMod val="50000"/>
                  </a:schemeClr>
                </a:solidFill>
              </a:rPr>
              <a:t>Nature and Music are the two wonderful blessings of The Almighty to humanity, which are helping for the development of our ancestors from the early age of civilization. Since the early era of human civilization, so many research has proved the fact that Naturopathy and Music-therapy helps us in the development our Physical, Psychological, Emotional, Spiritual and Philosophical aspects. Human civilization cannot be possible without Nature and Music.</a:t>
            </a:r>
          </a:p>
          <a:p>
            <a:pPr>
              <a:buNone/>
            </a:pPr>
            <a:endParaRPr lang="en-US" sz="2100" smtClean="0">
              <a:solidFill>
                <a:schemeClr val="bg2">
                  <a:lumMod val="50000"/>
                </a:schemeClr>
              </a:solidFill>
            </a:endParaRPr>
          </a:p>
          <a:p>
            <a:r>
              <a:rPr lang="en-US" sz="1900" smtClean="0">
                <a:solidFill>
                  <a:schemeClr val="bg2">
                    <a:lumMod val="50000"/>
                  </a:schemeClr>
                </a:solidFill>
              </a:rPr>
              <a:t>Thousands of years ago all these form of treatment has been scientifically proven by our ancestors. We the team of </a:t>
            </a:r>
            <a:r>
              <a:rPr lang="en-US" sz="1900" b="1" smtClean="0">
                <a:solidFill>
                  <a:schemeClr val="accent6"/>
                </a:solidFill>
              </a:rPr>
              <a:t>NGBS</a:t>
            </a:r>
            <a:r>
              <a:rPr lang="en-US" sz="1900" b="1" smtClean="0">
                <a:solidFill>
                  <a:schemeClr val="bg2">
                    <a:lumMod val="50000"/>
                  </a:schemeClr>
                </a:solidFill>
              </a:rPr>
              <a:t> </a:t>
            </a:r>
            <a:r>
              <a:rPr lang="en-US" sz="1900" smtClean="0">
                <a:solidFill>
                  <a:schemeClr val="bg2">
                    <a:lumMod val="50000"/>
                  </a:schemeClr>
                </a:solidFill>
              </a:rPr>
              <a:t>is putting our best effort to get the people closer to their original form of treatment.</a:t>
            </a:r>
          </a:p>
          <a:p>
            <a:endParaRPr lang="en-US" dirty="0"/>
          </a:p>
        </p:txBody>
      </p:sp>
      <p:pic>
        <p:nvPicPr>
          <p:cNvPr id="4" name="Picture 3" descr="zslim-logo-final-8th dec"/>
          <p:cNvPicPr>
            <a:picLocks noGrp="1" noChangeAspect="1"/>
          </p:cNvPicPr>
          <p:nvPr isPhoto="1"/>
        </p:nvPicPr>
        <p:blipFill>
          <a:blip r:embed="rId2" cstate="print">
            <a:lum/>
            <a:extLst>
              <a:ext uri="{28A0092B-C50C-407E-A947-70E740481C1C}">
                <a14:useLocalDpi xmlns="" xmlns:a14="http://schemas.microsoft.com/office/drawing/2010/main" val="0"/>
              </a:ext>
            </a:extLst>
          </a:blip>
          <a:stretch>
            <a:fillRect/>
          </a:stretch>
        </p:blipFill>
        <p:spPr>
          <a:xfrm>
            <a:off x="4495800" y="304800"/>
            <a:ext cx="3810000" cy="1316964"/>
          </a:xfrm>
          <a:prstGeom prst="rect">
            <a:avLst/>
          </a:prstGeom>
          <a:noFill/>
          <a:ln>
            <a:noFill/>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zslim-logo-final-8th dec"/>
          <p:cNvPicPr>
            <a:picLocks noGrp="1" noChangeAspect="1"/>
          </p:cNvPicPr>
          <p:nvPr isPhoto="1"/>
        </p:nvPicPr>
        <p:blipFill>
          <a:blip r:embed="rId2" cstate="print">
            <a:lum/>
            <a:extLst>
              <a:ext uri="{28A0092B-C50C-407E-A947-70E740481C1C}">
                <a14:useLocalDpi xmlns="" xmlns:a14="http://schemas.microsoft.com/office/drawing/2010/main" val="0"/>
              </a:ext>
            </a:extLst>
          </a:blip>
          <a:stretch>
            <a:fillRect/>
          </a:stretch>
        </p:blipFill>
        <p:spPr>
          <a:xfrm>
            <a:off x="4495800" y="304800"/>
            <a:ext cx="3810000" cy="1316964"/>
          </a:xfrm>
          <a:prstGeom prst="rect">
            <a:avLst/>
          </a:prstGeom>
          <a:noFill/>
          <a:ln>
            <a:noFill/>
          </a:ln>
        </p:spPr>
      </p:pic>
      <p:sp>
        <p:nvSpPr>
          <p:cNvPr id="6" name="Title 5"/>
          <p:cNvSpPr>
            <a:spLocks noGrp="1"/>
          </p:cNvSpPr>
          <p:nvPr>
            <p:ph type="title"/>
          </p:nvPr>
        </p:nvSpPr>
        <p:spPr>
          <a:xfrm>
            <a:off x="457200" y="533400"/>
            <a:ext cx="5029200" cy="929640"/>
          </a:xfrm>
        </p:spPr>
        <p:txBody>
          <a:bodyPr>
            <a:normAutofit/>
          </a:bodyPr>
          <a:lstStyle/>
          <a:p>
            <a:r>
              <a:rPr lang="en-US" sz="3200" dirty="0" smtClean="0"/>
              <a:t>World Market Prices</a:t>
            </a:r>
            <a:endParaRPr lang="en-US" sz="3200" dirty="0"/>
          </a:p>
        </p:txBody>
      </p:sp>
      <p:sp>
        <p:nvSpPr>
          <p:cNvPr id="9" name="Content Placeholder 10"/>
          <p:cNvSpPr txBox="1">
            <a:spLocks/>
          </p:cNvSpPr>
          <p:nvPr/>
        </p:nvSpPr>
        <p:spPr>
          <a:xfrm>
            <a:off x="5257800" y="4495800"/>
            <a:ext cx="2895600" cy="1447800"/>
          </a:xfrm>
          <a:prstGeom prst="rect">
            <a:avLst/>
          </a:prstGeom>
        </p:spPr>
        <p:txBody>
          <a:bodyPr vert="horz">
            <a:normAutofit/>
          </a:bodyPr>
          <a:lstStyle/>
          <a:p>
            <a:pPr marL="274320" marR="0" lvl="0" indent="-274320" algn="l" defTabSz="914400" rtl="0" eaLnBrk="1" fontAlgn="auto" latinLnBrk="0" hangingPunct="1">
              <a:lnSpc>
                <a:spcPct val="100000"/>
              </a:lnSpc>
              <a:spcBef>
                <a:spcPts val="600"/>
              </a:spcBef>
              <a:spcAft>
                <a:spcPts val="0"/>
              </a:spcAft>
              <a:buClr>
                <a:schemeClr val="tx2"/>
              </a:buClr>
              <a:buSzPct val="73000"/>
              <a:buFont typeface="Wingdings 2"/>
              <a:buChar char=""/>
              <a:tabLst/>
              <a:defRPr/>
            </a:pPr>
            <a:endParaRPr kumimoji="0" lang="en-US" sz="2000" b="0" i="0" u="none" strike="noStrike" kern="1200" cap="none" spc="0" normalizeH="0" baseline="0" noProof="0" dirty="0" smtClean="0">
              <a:ln>
                <a:noFill/>
              </a:ln>
              <a:solidFill>
                <a:schemeClr val="bg2">
                  <a:lumMod val="50000"/>
                </a:schemeClr>
              </a:solidFill>
              <a:effectLst/>
              <a:uLnTx/>
              <a:uFillTx/>
              <a:latin typeface="+mn-lt"/>
              <a:ea typeface="+mn-ea"/>
              <a:cs typeface="+mn-cs"/>
            </a:endParaRPr>
          </a:p>
          <a:p>
            <a:pPr marL="274320" marR="0" lvl="0" indent="-274320" algn="l" defTabSz="914400" rtl="0" eaLnBrk="1" fontAlgn="auto" latinLnBrk="0" hangingPunct="1">
              <a:lnSpc>
                <a:spcPct val="100000"/>
              </a:lnSpc>
              <a:spcBef>
                <a:spcPts val="600"/>
              </a:spcBef>
              <a:spcAft>
                <a:spcPts val="0"/>
              </a:spcAft>
              <a:buClr>
                <a:schemeClr val="tx2"/>
              </a:buClr>
              <a:buSzPct val="73000"/>
              <a:buFont typeface="Wingdings 2"/>
              <a:buChar char=""/>
              <a:tabLst/>
              <a:defRPr/>
            </a:pPr>
            <a:endParaRPr kumimoji="0" lang="en-US" sz="2000" b="0" i="0" u="none" strike="noStrike" kern="1200" cap="none" spc="0" normalizeH="0" baseline="0" noProof="0" dirty="0" smtClean="0">
              <a:ln>
                <a:noFill/>
              </a:ln>
              <a:solidFill>
                <a:schemeClr val="bg2">
                  <a:lumMod val="50000"/>
                </a:schemeClr>
              </a:solidFill>
              <a:effectLst/>
              <a:uLnTx/>
              <a:uFillTx/>
              <a:latin typeface="+mn-lt"/>
              <a:ea typeface="+mn-ea"/>
              <a:cs typeface="+mn-cs"/>
            </a:endParaRPr>
          </a:p>
          <a:p>
            <a:pPr marL="274320" marR="0" lvl="0" indent="-274320" algn="l" defTabSz="914400" rtl="0" eaLnBrk="1" fontAlgn="auto" latinLnBrk="0" hangingPunct="1">
              <a:lnSpc>
                <a:spcPct val="100000"/>
              </a:lnSpc>
              <a:spcBef>
                <a:spcPts val="600"/>
              </a:spcBef>
              <a:spcAft>
                <a:spcPts val="0"/>
              </a:spcAft>
              <a:buClr>
                <a:schemeClr val="tx2"/>
              </a:buClr>
              <a:buSzPct val="73000"/>
              <a:buFont typeface="Wingdings 2"/>
              <a:buChar char=""/>
              <a:tabLst/>
              <a:defRPr/>
            </a:pPr>
            <a:endParaRPr kumimoji="0" lang="en-US" sz="2000" b="0" i="0" u="none" strike="noStrike" kern="1200" cap="none" spc="0" normalizeH="0" baseline="0" noProof="0" dirty="0" smtClean="0">
              <a:ln>
                <a:noFill/>
              </a:ln>
              <a:solidFill>
                <a:schemeClr val="bg2">
                  <a:lumMod val="50000"/>
                </a:schemeClr>
              </a:solidFill>
              <a:effectLst/>
              <a:uLnTx/>
              <a:uFillTx/>
              <a:latin typeface="+mn-lt"/>
              <a:ea typeface="+mn-ea"/>
              <a:cs typeface="+mn-cs"/>
            </a:endParaRPr>
          </a:p>
          <a:p>
            <a:pPr marL="274320" marR="0" lvl="0" indent="-274320" algn="l" defTabSz="914400" rtl="0" eaLnBrk="1" fontAlgn="auto" latinLnBrk="0" hangingPunct="1">
              <a:lnSpc>
                <a:spcPct val="100000"/>
              </a:lnSpc>
              <a:spcBef>
                <a:spcPts val="600"/>
              </a:spcBef>
              <a:spcAft>
                <a:spcPts val="0"/>
              </a:spcAft>
              <a:buClr>
                <a:schemeClr val="tx2"/>
              </a:buClr>
              <a:buSzPct val="73000"/>
              <a:buFont typeface="Wingdings 2"/>
              <a:buNone/>
              <a:tabLst/>
              <a:defRPr/>
            </a:pPr>
            <a:endParaRPr kumimoji="0" lang="en-US" sz="2000" b="0" i="0" u="none" strike="noStrike" kern="1200" cap="none" spc="0" normalizeH="0" baseline="0" noProof="0" dirty="0" smtClean="0">
              <a:ln>
                <a:noFill/>
              </a:ln>
              <a:solidFill>
                <a:schemeClr val="bg2">
                  <a:lumMod val="50000"/>
                </a:schemeClr>
              </a:solidFill>
              <a:effectLst/>
              <a:uLnTx/>
              <a:uFillTx/>
              <a:latin typeface="+mn-lt"/>
              <a:ea typeface="+mn-ea"/>
              <a:cs typeface="+mn-cs"/>
            </a:endParaRPr>
          </a:p>
          <a:p>
            <a:pPr marL="274320" marR="0" lvl="0" indent="-274320" algn="l" defTabSz="914400" rtl="0" eaLnBrk="1" fontAlgn="auto" latinLnBrk="0" hangingPunct="1">
              <a:lnSpc>
                <a:spcPct val="100000"/>
              </a:lnSpc>
              <a:spcBef>
                <a:spcPts val="600"/>
              </a:spcBef>
              <a:spcAft>
                <a:spcPts val="0"/>
              </a:spcAft>
              <a:buClr>
                <a:schemeClr val="tx2"/>
              </a:buClr>
              <a:buSzPct val="73000"/>
              <a:buFont typeface="Wingdings 2"/>
              <a:buChar char=""/>
              <a:tabLst/>
              <a:defRPr/>
            </a:pPr>
            <a:endParaRPr kumimoji="0" lang="en-US" sz="2000" b="0" i="0" u="none" strike="noStrike" kern="1200" cap="none" spc="0" normalizeH="0" baseline="0" noProof="0" dirty="0" smtClean="0">
              <a:ln>
                <a:noFill/>
              </a:ln>
              <a:solidFill>
                <a:schemeClr val="bg2">
                  <a:lumMod val="50000"/>
                </a:schemeClr>
              </a:solidFill>
              <a:effectLst/>
              <a:uLnTx/>
              <a:uFillTx/>
              <a:latin typeface="+mn-lt"/>
              <a:ea typeface="+mn-ea"/>
              <a:cs typeface="+mn-cs"/>
            </a:endParaRPr>
          </a:p>
          <a:p>
            <a:pPr marL="274320" marR="0" lvl="0" indent="-274320" algn="l" defTabSz="914400" rtl="0" eaLnBrk="1" fontAlgn="auto" latinLnBrk="0" hangingPunct="1">
              <a:lnSpc>
                <a:spcPct val="100000"/>
              </a:lnSpc>
              <a:spcBef>
                <a:spcPts val="600"/>
              </a:spcBef>
              <a:spcAft>
                <a:spcPts val="0"/>
              </a:spcAft>
              <a:buClr>
                <a:schemeClr val="tx2"/>
              </a:buClr>
              <a:buSzPct val="73000"/>
              <a:buFont typeface="Wingdings 2"/>
              <a:buNone/>
              <a:tabLst/>
              <a:defRPr/>
            </a:pPr>
            <a:endParaRPr kumimoji="0" lang="en-US" sz="2000" b="0" i="0" u="none" strike="noStrike" kern="1200" cap="none" spc="0" normalizeH="0" baseline="0" noProof="0" dirty="0" smtClean="0">
              <a:ln>
                <a:noFill/>
              </a:ln>
              <a:solidFill>
                <a:schemeClr val="bg2">
                  <a:lumMod val="50000"/>
                </a:schemeClr>
              </a:solidFill>
              <a:effectLst/>
              <a:uLnTx/>
              <a:uFillTx/>
              <a:latin typeface="+mn-lt"/>
              <a:ea typeface="+mn-ea"/>
              <a:cs typeface="+mn-cs"/>
            </a:endParaRPr>
          </a:p>
          <a:p>
            <a:pPr marL="274320" marR="0" lvl="0" indent="-274320" algn="l" defTabSz="914400" rtl="0" eaLnBrk="1" fontAlgn="auto" latinLnBrk="0" hangingPunct="1">
              <a:lnSpc>
                <a:spcPct val="100000"/>
              </a:lnSpc>
              <a:spcBef>
                <a:spcPts val="600"/>
              </a:spcBef>
              <a:spcAft>
                <a:spcPts val="0"/>
              </a:spcAft>
              <a:buClr>
                <a:schemeClr val="tx2"/>
              </a:buClr>
              <a:buSzPct val="73000"/>
              <a:buFont typeface="Wingdings 2"/>
              <a:buNone/>
              <a:tabLst/>
              <a:defRPr/>
            </a:pPr>
            <a:endParaRPr kumimoji="0" lang="en-US" sz="2600" b="0" i="0" u="none" strike="noStrike" kern="1200" cap="none" spc="0" normalizeH="0" baseline="0" noProof="0" dirty="0">
              <a:ln>
                <a:noFill/>
              </a:ln>
              <a:solidFill>
                <a:schemeClr val="accent6"/>
              </a:solidFill>
              <a:effectLst/>
              <a:uLnTx/>
              <a:uFillTx/>
              <a:latin typeface="+mn-lt"/>
              <a:ea typeface="+mn-ea"/>
              <a:cs typeface="+mn-cs"/>
            </a:endParaRPr>
          </a:p>
        </p:txBody>
      </p:sp>
      <p:graphicFrame>
        <p:nvGraphicFramePr>
          <p:cNvPr id="10" name="Table 9"/>
          <p:cNvGraphicFramePr>
            <a:graphicFrameLocks noGrp="1"/>
          </p:cNvGraphicFramePr>
          <p:nvPr/>
        </p:nvGraphicFramePr>
        <p:xfrm>
          <a:off x="152400" y="2209800"/>
          <a:ext cx="7848600" cy="4206240"/>
        </p:xfrm>
        <a:graphic>
          <a:graphicData uri="http://schemas.openxmlformats.org/drawingml/2006/table">
            <a:tbl>
              <a:tblPr firstRow="1" bandRow="1">
                <a:tableStyleId>{912C8C85-51F0-491E-9774-3900AFEF0FD7}</a:tableStyleId>
              </a:tblPr>
              <a:tblGrid>
                <a:gridCol w="3886200"/>
                <a:gridCol w="1981200"/>
                <a:gridCol w="1981200"/>
              </a:tblGrid>
              <a:tr h="594360">
                <a:tc>
                  <a:txBody>
                    <a:bodyPr/>
                    <a:lstStyle/>
                    <a:p>
                      <a:pPr algn="ctr"/>
                      <a:r>
                        <a:rPr lang="en-US" dirty="0" smtClean="0"/>
                        <a:t>Product Name</a:t>
                      </a:r>
                      <a:endParaRPr lang="en-US" dirty="0"/>
                    </a:p>
                  </a:txBody>
                  <a:tcPr/>
                </a:tc>
                <a:tc>
                  <a:txBody>
                    <a:bodyPr/>
                    <a:lstStyle/>
                    <a:p>
                      <a:pPr algn="ctr"/>
                      <a:r>
                        <a:rPr lang="en-US" dirty="0" smtClean="0"/>
                        <a:t>Our</a:t>
                      </a:r>
                      <a:r>
                        <a:rPr lang="en-US" baseline="0" dirty="0" smtClean="0"/>
                        <a:t> Price</a:t>
                      </a:r>
                      <a:endParaRPr lang="en-US" dirty="0"/>
                    </a:p>
                  </a:txBody>
                  <a:tcPr/>
                </a:tc>
                <a:tc>
                  <a:txBody>
                    <a:bodyPr/>
                    <a:lstStyle/>
                    <a:p>
                      <a:pPr algn="ctr"/>
                      <a:r>
                        <a:rPr lang="en-US" baseline="0" dirty="0" smtClean="0"/>
                        <a:t> Market Price</a:t>
                      </a:r>
                      <a:endParaRPr lang="en-US" dirty="0"/>
                    </a:p>
                  </a:txBody>
                  <a:tcPr/>
                </a:tc>
              </a:tr>
              <a:tr h="594360">
                <a:tc>
                  <a:txBody>
                    <a:bodyPr/>
                    <a:lstStyle/>
                    <a:p>
                      <a:pPr algn="ctr"/>
                      <a:r>
                        <a:rPr kumimoji="0" lang="en-US" b="0" i="0" kern="1200" dirty="0" err="1" smtClean="0">
                          <a:solidFill>
                            <a:schemeClr val="tx1"/>
                          </a:solidFill>
                          <a:latin typeface="+mn-lt"/>
                          <a:ea typeface="+mn-ea"/>
                          <a:cs typeface="+mn-cs"/>
                        </a:rPr>
                        <a:t>Ioniser</a:t>
                      </a:r>
                      <a:r>
                        <a:rPr kumimoji="0" lang="en-US" b="0" i="0" kern="1200" dirty="0" smtClean="0">
                          <a:solidFill>
                            <a:schemeClr val="tx1"/>
                          </a:solidFill>
                          <a:latin typeface="+mn-lt"/>
                          <a:ea typeface="+mn-ea"/>
                          <a:cs typeface="+mn-cs"/>
                        </a:rPr>
                        <a:t> 9</a:t>
                      </a:r>
                      <a:endParaRPr lang="en-US" dirty="0"/>
                    </a:p>
                  </a:txBody>
                  <a:tcPr/>
                </a:tc>
                <a:tc>
                  <a:txBody>
                    <a:bodyPr/>
                    <a:lstStyle/>
                    <a:p>
                      <a:pPr algn="ctr"/>
                      <a:r>
                        <a:rPr lang="en-US" dirty="0" smtClean="0"/>
                        <a:t>2800 USD</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5000 USD</a:t>
                      </a:r>
                    </a:p>
                  </a:txBody>
                  <a:tcPr/>
                </a:tc>
              </a:tr>
              <a:tr h="594360">
                <a:tc>
                  <a:txBody>
                    <a:bodyPr/>
                    <a:lstStyle/>
                    <a:p>
                      <a:pPr algn="ctr"/>
                      <a:r>
                        <a:rPr lang="en-US" baseline="0" dirty="0" smtClean="0">
                          <a:solidFill>
                            <a:schemeClr val="bg1"/>
                          </a:solidFill>
                        </a:rPr>
                        <a:t>Ionizer 13</a:t>
                      </a:r>
                      <a:endParaRPr lang="en-US" dirty="0">
                        <a:solidFill>
                          <a:schemeClr val="bg1"/>
                        </a:solidFill>
                      </a:endParaRPr>
                    </a:p>
                  </a:txBody>
                  <a:tcPr>
                    <a:solidFill>
                      <a:schemeClr val="accent6"/>
                    </a:solidFill>
                  </a:tcPr>
                </a:tc>
                <a:tc>
                  <a:txBody>
                    <a:bodyPr/>
                    <a:lstStyle/>
                    <a:p>
                      <a:pPr algn="ctr"/>
                      <a:r>
                        <a:rPr lang="en-US" dirty="0" smtClean="0">
                          <a:solidFill>
                            <a:schemeClr val="bg1"/>
                          </a:solidFill>
                        </a:rPr>
                        <a:t> 3800</a:t>
                      </a:r>
                      <a:r>
                        <a:rPr lang="en-US" baseline="0" dirty="0" smtClean="0">
                          <a:solidFill>
                            <a:schemeClr val="bg1"/>
                          </a:solidFill>
                        </a:rPr>
                        <a:t> USD</a:t>
                      </a:r>
                      <a:endParaRPr lang="en-US" dirty="0">
                        <a:solidFill>
                          <a:schemeClr val="bg1"/>
                        </a:solidFill>
                      </a:endParaRPr>
                    </a:p>
                  </a:txBody>
                  <a:tcPr>
                    <a:solidFill>
                      <a:schemeClr val="accent6"/>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solidFill>
                            <a:schemeClr val="bg1"/>
                          </a:solidFill>
                        </a:rPr>
                        <a:t>6000 USD</a:t>
                      </a:r>
                    </a:p>
                  </a:txBody>
                  <a:tcPr>
                    <a:solidFill>
                      <a:schemeClr val="accent6"/>
                    </a:solidFill>
                  </a:tcPr>
                </a:tc>
              </a:tr>
              <a:tr h="594360">
                <a:tc>
                  <a:txBody>
                    <a:bodyPr/>
                    <a:lstStyle/>
                    <a:p>
                      <a:pPr algn="ctr"/>
                      <a:r>
                        <a:rPr lang="en-US" dirty="0" smtClean="0"/>
                        <a:t>Zcure Spray - Patented</a:t>
                      </a:r>
                      <a:endParaRPr lang="en-US" dirty="0"/>
                    </a:p>
                  </a:txBody>
                  <a:tcPr/>
                </a:tc>
                <a:tc>
                  <a:txBody>
                    <a:bodyPr/>
                    <a:lstStyle/>
                    <a:p>
                      <a:pPr algn="ctr"/>
                      <a:r>
                        <a:rPr lang="en-US" dirty="0" smtClean="0"/>
                        <a:t> 135 USD</a:t>
                      </a:r>
                      <a:endParaRPr lang="en-US" dirty="0"/>
                    </a:p>
                  </a:txBody>
                  <a:tcPr/>
                </a:tc>
                <a:tc>
                  <a:txBody>
                    <a:bodyPr/>
                    <a:lstStyle/>
                    <a:p>
                      <a:r>
                        <a:rPr lang="en-US" dirty="0" smtClean="0"/>
                        <a:t>     Not</a:t>
                      </a:r>
                      <a:r>
                        <a:rPr lang="en-US" baseline="0" dirty="0" smtClean="0"/>
                        <a:t> Available</a:t>
                      </a:r>
                      <a:endParaRPr lang="en-US" dirty="0"/>
                    </a:p>
                  </a:txBody>
                  <a:tcPr/>
                </a:tc>
              </a:tr>
              <a:tr h="594360">
                <a:tc>
                  <a:txBody>
                    <a:bodyPr/>
                    <a:lstStyle/>
                    <a:p>
                      <a:pPr algn="ctr"/>
                      <a:r>
                        <a:rPr lang="en-US" dirty="0" smtClean="0">
                          <a:solidFill>
                            <a:schemeClr val="bg1"/>
                          </a:solidFill>
                        </a:rPr>
                        <a:t>4</a:t>
                      </a:r>
                      <a:r>
                        <a:rPr lang="en-US" baseline="0" dirty="0" smtClean="0">
                          <a:solidFill>
                            <a:schemeClr val="bg1"/>
                          </a:solidFill>
                        </a:rPr>
                        <a:t> Bottles </a:t>
                      </a:r>
                      <a:r>
                        <a:rPr lang="en-US" baseline="0" dirty="0" err="1" smtClean="0">
                          <a:solidFill>
                            <a:schemeClr val="bg1"/>
                          </a:solidFill>
                        </a:rPr>
                        <a:t>Spirulina</a:t>
                      </a:r>
                      <a:r>
                        <a:rPr lang="en-US" baseline="0" dirty="0" smtClean="0">
                          <a:solidFill>
                            <a:schemeClr val="bg1"/>
                          </a:solidFill>
                        </a:rPr>
                        <a:t> +</a:t>
                      </a:r>
                      <a:endParaRPr lang="en-US" dirty="0">
                        <a:solidFill>
                          <a:schemeClr val="bg1"/>
                        </a:solidFill>
                      </a:endParaRPr>
                    </a:p>
                  </a:txBody>
                  <a:tcPr>
                    <a:solidFill>
                      <a:schemeClr val="accent6"/>
                    </a:solidFill>
                  </a:tcPr>
                </a:tc>
                <a:tc>
                  <a:txBody>
                    <a:bodyPr/>
                    <a:lstStyle/>
                    <a:p>
                      <a:pPr algn="ctr"/>
                      <a:r>
                        <a:rPr lang="en-US" dirty="0" smtClean="0"/>
                        <a:t> </a:t>
                      </a:r>
                      <a:r>
                        <a:rPr lang="en-US" dirty="0" smtClean="0">
                          <a:solidFill>
                            <a:schemeClr val="bg1"/>
                          </a:solidFill>
                        </a:rPr>
                        <a:t>60</a:t>
                      </a:r>
                      <a:r>
                        <a:rPr lang="en-US" baseline="0" dirty="0" smtClean="0">
                          <a:solidFill>
                            <a:schemeClr val="bg1"/>
                          </a:solidFill>
                        </a:rPr>
                        <a:t> USD Each</a:t>
                      </a:r>
                      <a:endParaRPr lang="en-US" dirty="0">
                        <a:solidFill>
                          <a:schemeClr val="bg1"/>
                        </a:solidFill>
                      </a:endParaRPr>
                    </a:p>
                  </a:txBody>
                  <a:tcPr>
                    <a:solidFill>
                      <a:schemeClr val="accent6"/>
                    </a:solidFill>
                  </a:tcPr>
                </a:tc>
                <a:tc>
                  <a:txBody>
                    <a:bodyPr/>
                    <a:lstStyle/>
                    <a:p>
                      <a:r>
                        <a:rPr lang="en-US" dirty="0" smtClean="0"/>
                        <a:t>     </a:t>
                      </a:r>
                      <a:r>
                        <a:rPr lang="en-US" dirty="0" smtClean="0">
                          <a:solidFill>
                            <a:schemeClr val="bg1"/>
                          </a:solidFill>
                        </a:rPr>
                        <a:t>60 USD Each</a:t>
                      </a:r>
                      <a:endParaRPr lang="en-US" dirty="0">
                        <a:solidFill>
                          <a:schemeClr val="bg1"/>
                        </a:solidFill>
                      </a:endParaRPr>
                    </a:p>
                  </a:txBody>
                  <a:tcPr>
                    <a:solidFill>
                      <a:schemeClr val="accent6"/>
                    </a:solidFill>
                  </a:tcPr>
                </a:tc>
              </a:tr>
              <a:tr h="594360">
                <a:tc>
                  <a:txBody>
                    <a:bodyPr/>
                    <a:lstStyle/>
                    <a:p>
                      <a:pPr algn="ctr"/>
                      <a:r>
                        <a:rPr lang="en-US" dirty="0" smtClean="0">
                          <a:solidFill>
                            <a:schemeClr val="tx1"/>
                          </a:solidFill>
                        </a:rPr>
                        <a:t>Book</a:t>
                      </a:r>
                      <a:endParaRPr lang="en-US" dirty="0">
                        <a:solidFill>
                          <a:schemeClr val="tx1"/>
                        </a:solidFill>
                      </a:endParaRPr>
                    </a:p>
                  </a:txBody>
                  <a:tcPr>
                    <a:solidFill>
                      <a:schemeClr val="bg1"/>
                    </a:solidFill>
                  </a:tcPr>
                </a:tc>
                <a:tc>
                  <a:txBody>
                    <a:bodyPr/>
                    <a:lstStyle/>
                    <a:p>
                      <a:pPr lvl="0" algn="ctr"/>
                      <a:r>
                        <a:rPr lang="en-US" dirty="0" smtClean="0"/>
                        <a:t>11 USD</a:t>
                      </a:r>
                      <a:endParaRPr lang="en-US" dirty="0">
                        <a:solidFill>
                          <a:schemeClr val="tx1"/>
                        </a:solidFill>
                      </a:endParaRPr>
                    </a:p>
                  </a:txBody>
                  <a:tcPr>
                    <a:solidFill>
                      <a:schemeClr val="bg1"/>
                    </a:solidFill>
                  </a:tcPr>
                </a:tc>
                <a:tc>
                  <a:txBody>
                    <a:bodyPr/>
                    <a:lstStyle/>
                    <a:p>
                      <a:r>
                        <a:rPr lang="en-US" dirty="0" smtClean="0"/>
                        <a:t>     </a:t>
                      </a:r>
                      <a:r>
                        <a:rPr lang="en-US" dirty="0" smtClean="0">
                          <a:solidFill>
                            <a:schemeClr val="tx1"/>
                          </a:solidFill>
                        </a:rPr>
                        <a:t>Not</a:t>
                      </a:r>
                      <a:r>
                        <a:rPr lang="en-US" baseline="0" dirty="0" smtClean="0">
                          <a:solidFill>
                            <a:schemeClr val="tx1"/>
                          </a:solidFill>
                        </a:rPr>
                        <a:t> Available</a:t>
                      </a:r>
                      <a:endParaRPr lang="en-US" dirty="0"/>
                    </a:p>
                  </a:txBody>
                  <a:tcPr>
                    <a:solidFill>
                      <a:schemeClr val="bg1"/>
                    </a:solidFill>
                  </a:tcPr>
                </a:tc>
              </a:tr>
              <a:tr h="594360">
                <a:tc>
                  <a:txBody>
                    <a:bodyPr/>
                    <a:lstStyle/>
                    <a:p>
                      <a:pPr algn="ctr"/>
                      <a:r>
                        <a:rPr lang="en-US" dirty="0" smtClean="0">
                          <a:solidFill>
                            <a:schemeClr val="bg1"/>
                          </a:solidFill>
                        </a:rPr>
                        <a:t>Healing</a:t>
                      </a:r>
                      <a:r>
                        <a:rPr lang="en-US" baseline="0" dirty="0" smtClean="0">
                          <a:solidFill>
                            <a:schemeClr val="bg1"/>
                          </a:solidFill>
                        </a:rPr>
                        <a:t> Music DVD </a:t>
                      </a:r>
                      <a:endParaRPr lang="en-US" dirty="0">
                        <a:solidFill>
                          <a:schemeClr val="bg1"/>
                        </a:solidFill>
                      </a:endParaRPr>
                    </a:p>
                  </a:txBody>
                  <a:tcPr>
                    <a:solidFill>
                      <a:schemeClr val="accent6"/>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solidFill>
                            <a:schemeClr val="bg1"/>
                          </a:solidFill>
                        </a:rPr>
                        <a:t>60 USD</a:t>
                      </a:r>
                    </a:p>
                    <a:p>
                      <a:pPr algn="ctr"/>
                      <a:endParaRPr lang="en-US" dirty="0">
                        <a:solidFill>
                          <a:schemeClr val="tx1"/>
                        </a:solidFill>
                      </a:endParaRPr>
                    </a:p>
                  </a:txBody>
                  <a:tcPr>
                    <a:solidFill>
                      <a:schemeClr val="accent6"/>
                    </a:solidFill>
                  </a:tcPr>
                </a:tc>
                <a:tc>
                  <a:txBody>
                    <a:bodyPr/>
                    <a:lstStyle/>
                    <a:p>
                      <a:r>
                        <a:rPr lang="en-US" dirty="0" smtClean="0"/>
                        <a:t>     </a:t>
                      </a:r>
                      <a:r>
                        <a:rPr lang="en-US" dirty="0" smtClean="0">
                          <a:solidFill>
                            <a:schemeClr val="bg1"/>
                          </a:solidFill>
                        </a:rPr>
                        <a:t>Not</a:t>
                      </a:r>
                      <a:r>
                        <a:rPr lang="en-US" baseline="0" dirty="0" smtClean="0">
                          <a:solidFill>
                            <a:schemeClr val="bg1"/>
                          </a:solidFill>
                        </a:rPr>
                        <a:t> Available</a:t>
                      </a:r>
                      <a:endParaRPr lang="en-US" dirty="0">
                        <a:solidFill>
                          <a:schemeClr val="bg1"/>
                        </a:solidFill>
                      </a:endParaRPr>
                    </a:p>
                  </a:txBody>
                  <a:tcPr>
                    <a:solidFill>
                      <a:schemeClr val="accent6"/>
                    </a:solidFill>
                  </a:tcPr>
                </a:tc>
              </a:tr>
            </a:tbl>
          </a:graphicData>
        </a:graphic>
      </p:graphicFrame>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zslim-logo-final-8th dec"/>
          <p:cNvPicPr>
            <a:picLocks noGrp="1" noChangeAspect="1"/>
          </p:cNvPicPr>
          <p:nvPr isPhoto="1"/>
        </p:nvPicPr>
        <p:blipFill>
          <a:blip r:embed="rId2" cstate="print">
            <a:lum/>
            <a:extLst>
              <a:ext uri="{28A0092B-C50C-407E-A947-70E740481C1C}">
                <a14:useLocalDpi xmlns="" xmlns:a14="http://schemas.microsoft.com/office/drawing/2010/main" val="0"/>
              </a:ext>
            </a:extLst>
          </a:blip>
          <a:stretch>
            <a:fillRect/>
          </a:stretch>
        </p:blipFill>
        <p:spPr>
          <a:xfrm>
            <a:off x="4495800" y="304800"/>
            <a:ext cx="3810000" cy="1316964"/>
          </a:xfrm>
          <a:prstGeom prst="rect">
            <a:avLst/>
          </a:prstGeom>
          <a:noFill/>
          <a:ln>
            <a:noFill/>
          </a:ln>
        </p:spPr>
      </p:pic>
      <p:sp>
        <p:nvSpPr>
          <p:cNvPr id="6" name="Title 5"/>
          <p:cNvSpPr>
            <a:spLocks noGrp="1"/>
          </p:cNvSpPr>
          <p:nvPr>
            <p:ph type="title"/>
          </p:nvPr>
        </p:nvSpPr>
        <p:spPr>
          <a:xfrm>
            <a:off x="457200" y="533400"/>
            <a:ext cx="5029200" cy="929640"/>
          </a:xfrm>
        </p:spPr>
        <p:txBody>
          <a:bodyPr>
            <a:normAutofit/>
          </a:bodyPr>
          <a:lstStyle/>
          <a:p>
            <a:r>
              <a:rPr lang="en-US" sz="3200" dirty="0" smtClean="0"/>
              <a:t>World Market Prices</a:t>
            </a:r>
            <a:endParaRPr lang="en-US" sz="3200" dirty="0"/>
          </a:p>
        </p:txBody>
      </p:sp>
      <p:sp>
        <p:nvSpPr>
          <p:cNvPr id="9" name="Content Placeholder 10"/>
          <p:cNvSpPr txBox="1">
            <a:spLocks/>
          </p:cNvSpPr>
          <p:nvPr/>
        </p:nvSpPr>
        <p:spPr>
          <a:xfrm>
            <a:off x="5257800" y="4495800"/>
            <a:ext cx="2895600" cy="1447800"/>
          </a:xfrm>
          <a:prstGeom prst="rect">
            <a:avLst/>
          </a:prstGeom>
        </p:spPr>
        <p:txBody>
          <a:bodyPr vert="horz">
            <a:normAutofit/>
          </a:bodyPr>
          <a:lstStyle/>
          <a:p>
            <a:pPr marL="274320" marR="0" lvl="0" indent="-274320" algn="l" defTabSz="914400" rtl="0" eaLnBrk="1" fontAlgn="auto" latinLnBrk="0" hangingPunct="1">
              <a:lnSpc>
                <a:spcPct val="100000"/>
              </a:lnSpc>
              <a:spcBef>
                <a:spcPts val="600"/>
              </a:spcBef>
              <a:spcAft>
                <a:spcPts val="0"/>
              </a:spcAft>
              <a:buClr>
                <a:schemeClr val="tx2"/>
              </a:buClr>
              <a:buSzPct val="73000"/>
              <a:buFont typeface="Wingdings 2"/>
              <a:buChar char=""/>
              <a:tabLst/>
              <a:defRPr/>
            </a:pPr>
            <a:endParaRPr kumimoji="0" lang="en-US" sz="2000" b="0" i="0" u="none" strike="noStrike" kern="1200" cap="none" spc="0" normalizeH="0" baseline="0" noProof="0" dirty="0" smtClean="0">
              <a:ln>
                <a:noFill/>
              </a:ln>
              <a:solidFill>
                <a:schemeClr val="bg2">
                  <a:lumMod val="50000"/>
                </a:schemeClr>
              </a:solidFill>
              <a:effectLst/>
              <a:uLnTx/>
              <a:uFillTx/>
              <a:latin typeface="+mn-lt"/>
              <a:ea typeface="+mn-ea"/>
              <a:cs typeface="+mn-cs"/>
            </a:endParaRPr>
          </a:p>
          <a:p>
            <a:pPr marL="274320" marR="0" lvl="0" indent="-274320" algn="l" defTabSz="914400" rtl="0" eaLnBrk="1" fontAlgn="auto" latinLnBrk="0" hangingPunct="1">
              <a:lnSpc>
                <a:spcPct val="100000"/>
              </a:lnSpc>
              <a:spcBef>
                <a:spcPts val="600"/>
              </a:spcBef>
              <a:spcAft>
                <a:spcPts val="0"/>
              </a:spcAft>
              <a:buClr>
                <a:schemeClr val="tx2"/>
              </a:buClr>
              <a:buSzPct val="73000"/>
              <a:buFont typeface="Wingdings 2"/>
              <a:buChar char=""/>
              <a:tabLst/>
              <a:defRPr/>
            </a:pPr>
            <a:endParaRPr kumimoji="0" lang="en-US" sz="2000" b="0" i="0" u="none" strike="noStrike" kern="1200" cap="none" spc="0" normalizeH="0" baseline="0" noProof="0" dirty="0" smtClean="0">
              <a:ln>
                <a:noFill/>
              </a:ln>
              <a:solidFill>
                <a:schemeClr val="bg2">
                  <a:lumMod val="50000"/>
                </a:schemeClr>
              </a:solidFill>
              <a:effectLst/>
              <a:uLnTx/>
              <a:uFillTx/>
              <a:latin typeface="+mn-lt"/>
              <a:ea typeface="+mn-ea"/>
              <a:cs typeface="+mn-cs"/>
            </a:endParaRPr>
          </a:p>
          <a:p>
            <a:pPr marL="274320" marR="0" lvl="0" indent="-274320" algn="l" defTabSz="914400" rtl="0" eaLnBrk="1" fontAlgn="auto" latinLnBrk="0" hangingPunct="1">
              <a:lnSpc>
                <a:spcPct val="100000"/>
              </a:lnSpc>
              <a:spcBef>
                <a:spcPts val="600"/>
              </a:spcBef>
              <a:spcAft>
                <a:spcPts val="0"/>
              </a:spcAft>
              <a:buClr>
                <a:schemeClr val="tx2"/>
              </a:buClr>
              <a:buSzPct val="73000"/>
              <a:buFont typeface="Wingdings 2"/>
              <a:buChar char=""/>
              <a:tabLst/>
              <a:defRPr/>
            </a:pPr>
            <a:endParaRPr kumimoji="0" lang="en-US" sz="2000" b="0" i="0" u="none" strike="noStrike" kern="1200" cap="none" spc="0" normalizeH="0" baseline="0" noProof="0" dirty="0" smtClean="0">
              <a:ln>
                <a:noFill/>
              </a:ln>
              <a:solidFill>
                <a:schemeClr val="bg2">
                  <a:lumMod val="50000"/>
                </a:schemeClr>
              </a:solidFill>
              <a:effectLst/>
              <a:uLnTx/>
              <a:uFillTx/>
              <a:latin typeface="+mn-lt"/>
              <a:ea typeface="+mn-ea"/>
              <a:cs typeface="+mn-cs"/>
            </a:endParaRPr>
          </a:p>
          <a:p>
            <a:pPr marL="274320" marR="0" lvl="0" indent="-274320" algn="l" defTabSz="914400" rtl="0" eaLnBrk="1" fontAlgn="auto" latinLnBrk="0" hangingPunct="1">
              <a:lnSpc>
                <a:spcPct val="100000"/>
              </a:lnSpc>
              <a:spcBef>
                <a:spcPts val="600"/>
              </a:spcBef>
              <a:spcAft>
                <a:spcPts val="0"/>
              </a:spcAft>
              <a:buClr>
                <a:schemeClr val="tx2"/>
              </a:buClr>
              <a:buSzPct val="73000"/>
              <a:buFont typeface="Wingdings 2"/>
              <a:buNone/>
              <a:tabLst/>
              <a:defRPr/>
            </a:pPr>
            <a:endParaRPr kumimoji="0" lang="en-US" sz="2000" b="0" i="0" u="none" strike="noStrike" kern="1200" cap="none" spc="0" normalizeH="0" baseline="0" noProof="0" dirty="0" smtClean="0">
              <a:ln>
                <a:noFill/>
              </a:ln>
              <a:solidFill>
                <a:schemeClr val="bg2">
                  <a:lumMod val="50000"/>
                </a:schemeClr>
              </a:solidFill>
              <a:effectLst/>
              <a:uLnTx/>
              <a:uFillTx/>
              <a:latin typeface="+mn-lt"/>
              <a:ea typeface="+mn-ea"/>
              <a:cs typeface="+mn-cs"/>
            </a:endParaRPr>
          </a:p>
          <a:p>
            <a:pPr marL="274320" marR="0" lvl="0" indent="-274320" algn="l" defTabSz="914400" rtl="0" eaLnBrk="1" fontAlgn="auto" latinLnBrk="0" hangingPunct="1">
              <a:lnSpc>
                <a:spcPct val="100000"/>
              </a:lnSpc>
              <a:spcBef>
                <a:spcPts val="600"/>
              </a:spcBef>
              <a:spcAft>
                <a:spcPts val="0"/>
              </a:spcAft>
              <a:buClr>
                <a:schemeClr val="tx2"/>
              </a:buClr>
              <a:buSzPct val="73000"/>
              <a:buFont typeface="Wingdings 2"/>
              <a:buChar char=""/>
              <a:tabLst/>
              <a:defRPr/>
            </a:pPr>
            <a:endParaRPr kumimoji="0" lang="en-US" sz="2000" b="0" i="0" u="none" strike="noStrike" kern="1200" cap="none" spc="0" normalizeH="0" baseline="0" noProof="0" dirty="0" smtClean="0">
              <a:ln>
                <a:noFill/>
              </a:ln>
              <a:solidFill>
                <a:schemeClr val="bg2">
                  <a:lumMod val="50000"/>
                </a:schemeClr>
              </a:solidFill>
              <a:effectLst/>
              <a:uLnTx/>
              <a:uFillTx/>
              <a:latin typeface="+mn-lt"/>
              <a:ea typeface="+mn-ea"/>
              <a:cs typeface="+mn-cs"/>
            </a:endParaRPr>
          </a:p>
          <a:p>
            <a:pPr marL="274320" marR="0" lvl="0" indent="-274320" algn="l" defTabSz="914400" rtl="0" eaLnBrk="1" fontAlgn="auto" latinLnBrk="0" hangingPunct="1">
              <a:lnSpc>
                <a:spcPct val="100000"/>
              </a:lnSpc>
              <a:spcBef>
                <a:spcPts val="600"/>
              </a:spcBef>
              <a:spcAft>
                <a:spcPts val="0"/>
              </a:spcAft>
              <a:buClr>
                <a:schemeClr val="tx2"/>
              </a:buClr>
              <a:buSzPct val="73000"/>
              <a:buFont typeface="Wingdings 2"/>
              <a:buNone/>
              <a:tabLst/>
              <a:defRPr/>
            </a:pPr>
            <a:endParaRPr kumimoji="0" lang="en-US" sz="2000" b="0" i="0" u="none" strike="noStrike" kern="1200" cap="none" spc="0" normalizeH="0" baseline="0" noProof="0" dirty="0" smtClean="0">
              <a:ln>
                <a:noFill/>
              </a:ln>
              <a:solidFill>
                <a:schemeClr val="bg2">
                  <a:lumMod val="50000"/>
                </a:schemeClr>
              </a:solidFill>
              <a:effectLst/>
              <a:uLnTx/>
              <a:uFillTx/>
              <a:latin typeface="+mn-lt"/>
              <a:ea typeface="+mn-ea"/>
              <a:cs typeface="+mn-cs"/>
            </a:endParaRPr>
          </a:p>
          <a:p>
            <a:pPr marL="274320" marR="0" lvl="0" indent="-274320" algn="l" defTabSz="914400" rtl="0" eaLnBrk="1" fontAlgn="auto" latinLnBrk="0" hangingPunct="1">
              <a:lnSpc>
                <a:spcPct val="100000"/>
              </a:lnSpc>
              <a:spcBef>
                <a:spcPts val="600"/>
              </a:spcBef>
              <a:spcAft>
                <a:spcPts val="0"/>
              </a:spcAft>
              <a:buClr>
                <a:schemeClr val="tx2"/>
              </a:buClr>
              <a:buSzPct val="73000"/>
              <a:buFont typeface="Wingdings 2"/>
              <a:buNone/>
              <a:tabLst/>
              <a:defRPr/>
            </a:pPr>
            <a:endParaRPr kumimoji="0" lang="en-US" sz="2600" b="0" i="0" u="none" strike="noStrike" kern="1200" cap="none" spc="0" normalizeH="0" baseline="0" noProof="0" dirty="0">
              <a:ln>
                <a:noFill/>
              </a:ln>
              <a:solidFill>
                <a:schemeClr val="accent6"/>
              </a:solidFill>
              <a:effectLst/>
              <a:uLnTx/>
              <a:uFillTx/>
              <a:latin typeface="+mn-lt"/>
              <a:ea typeface="+mn-ea"/>
              <a:cs typeface="+mn-cs"/>
            </a:endParaRPr>
          </a:p>
        </p:txBody>
      </p:sp>
      <p:graphicFrame>
        <p:nvGraphicFramePr>
          <p:cNvPr id="10" name="Table 9"/>
          <p:cNvGraphicFramePr>
            <a:graphicFrameLocks noGrp="1"/>
          </p:cNvGraphicFramePr>
          <p:nvPr/>
        </p:nvGraphicFramePr>
        <p:xfrm>
          <a:off x="152400" y="2209800"/>
          <a:ext cx="7848600" cy="3611880"/>
        </p:xfrm>
        <a:graphic>
          <a:graphicData uri="http://schemas.openxmlformats.org/drawingml/2006/table">
            <a:tbl>
              <a:tblPr firstRow="1" bandRow="1">
                <a:tableStyleId>{912C8C85-51F0-491E-9774-3900AFEF0FD7}</a:tableStyleId>
              </a:tblPr>
              <a:tblGrid>
                <a:gridCol w="3886200"/>
                <a:gridCol w="2133600"/>
                <a:gridCol w="1828800"/>
              </a:tblGrid>
              <a:tr h="594360">
                <a:tc>
                  <a:txBody>
                    <a:bodyPr/>
                    <a:lstStyle/>
                    <a:p>
                      <a:pPr algn="ctr"/>
                      <a:r>
                        <a:rPr lang="en-US" dirty="0" smtClean="0"/>
                        <a:t>Product Name</a:t>
                      </a:r>
                      <a:endParaRPr lang="en-US" dirty="0"/>
                    </a:p>
                  </a:txBody>
                  <a:tcPr/>
                </a:tc>
                <a:tc>
                  <a:txBody>
                    <a:bodyPr/>
                    <a:lstStyle/>
                    <a:p>
                      <a:pPr algn="ctr"/>
                      <a:r>
                        <a:rPr lang="en-US" dirty="0" smtClean="0"/>
                        <a:t>Our Price</a:t>
                      </a:r>
                      <a:endParaRPr lang="en-US" dirty="0"/>
                    </a:p>
                  </a:txBody>
                  <a:tcPr/>
                </a:tc>
                <a:tc>
                  <a:txBody>
                    <a:bodyPr/>
                    <a:lstStyle/>
                    <a:p>
                      <a:pPr algn="ctr"/>
                      <a:r>
                        <a:rPr lang="en-US" baseline="0" dirty="0" smtClean="0"/>
                        <a:t>Market Price</a:t>
                      </a:r>
                      <a:endParaRPr lang="en-US" dirty="0"/>
                    </a:p>
                  </a:txBody>
                  <a:tcPr/>
                </a:tc>
              </a:tr>
              <a:tr h="594360">
                <a:tc>
                  <a:txBody>
                    <a:bodyPr/>
                    <a:lstStyle/>
                    <a:p>
                      <a:pPr algn="ctr"/>
                      <a:r>
                        <a:rPr lang="en-US" dirty="0" smtClean="0"/>
                        <a:t>pH Tester</a:t>
                      </a:r>
                      <a:endParaRPr lang="en-US" dirty="0"/>
                    </a:p>
                  </a:txBody>
                  <a:tcPr/>
                </a:tc>
                <a:tc>
                  <a:txBody>
                    <a:bodyPr/>
                    <a:lstStyle/>
                    <a:p>
                      <a:pPr algn="ctr"/>
                      <a:r>
                        <a:rPr lang="en-US" dirty="0" smtClean="0"/>
                        <a:t>6 USD</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6</a:t>
                      </a:r>
                      <a:r>
                        <a:rPr lang="en-US" baseline="0" dirty="0" smtClean="0"/>
                        <a:t> USD</a:t>
                      </a:r>
                      <a:endParaRPr lang="en-US" dirty="0" smtClean="0"/>
                    </a:p>
                  </a:txBody>
                  <a:tcPr/>
                </a:tc>
              </a:tr>
              <a:tr h="594360">
                <a:tc>
                  <a:txBody>
                    <a:bodyPr/>
                    <a:lstStyle/>
                    <a:p>
                      <a:pPr algn="ctr"/>
                      <a:r>
                        <a:rPr lang="en-US" dirty="0" smtClean="0">
                          <a:solidFill>
                            <a:schemeClr val="bg1"/>
                          </a:solidFill>
                        </a:rPr>
                        <a:t>NGBS Pectin</a:t>
                      </a:r>
                      <a:endParaRPr lang="en-US" dirty="0">
                        <a:solidFill>
                          <a:schemeClr val="bg1"/>
                        </a:solidFill>
                      </a:endParaRPr>
                    </a:p>
                  </a:txBody>
                  <a:tcPr>
                    <a:solidFill>
                      <a:schemeClr val="accent6"/>
                    </a:solidFill>
                  </a:tcPr>
                </a:tc>
                <a:tc>
                  <a:txBody>
                    <a:bodyPr/>
                    <a:lstStyle/>
                    <a:p>
                      <a:pPr algn="ctr"/>
                      <a:r>
                        <a:rPr lang="en-US" dirty="0" smtClean="0">
                          <a:solidFill>
                            <a:schemeClr val="bg1"/>
                          </a:solidFill>
                        </a:rPr>
                        <a:t> 200</a:t>
                      </a:r>
                      <a:r>
                        <a:rPr lang="en-US" baseline="0" dirty="0" smtClean="0">
                          <a:solidFill>
                            <a:schemeClr val="bg1"/>
                          </a:solidFill>
                        </a:rPr>
                        <a:t> USD</a:t>
                      </a:r>
                      <a:endParaRPr lang="en-US" dirty="0">
                        <a:solidFill>
                          <a:schemeClr val="bg1"/>
                        </a:solidFill>
                      </a:endParaRPr>
                    </a:p>
                  </a:txBody>
                  <a:tcPr>
                    <a:solidFill>
                      <a:schemeClr val="accent6"/>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solidFill>
                            <a:schemeClr val="bg1"/>
                          </a:solidFill>
                        </a:rPr>
                        <a:t>200 USD</a:t>
                      </a:r>
                    </a:p>
                  </a:txBody>
                  <a:tcPr>
                    <a:solidFill>
                      <a:schemeClr val="accent6"/>
                    </a:solidFill>
                  </a:tcPr>
                </a:tc>
              </a:tr>
              <a:tr h="594360">
                <a:tc>
                  <a:txBody>
                    <a:bodyPr/>
                    <a:lstStyle/>
                    <a:p>
                      <a:pPr algn="ctr"/>
                      <a:r>
                        <a:rPr lang="en-US" dirty="0" smtClean="0"/>
                        <a:t>Dietician</a:t>
                      </a:r>
                      <a:endParaRPr lang="en-US" dirty="0"/>
                    </a:p>
                  </a:txBody>
                  <a:tcPr/>
                </a:tc>
                <a:tc>
                  <a:txBody>
                    <a:bodyPr/>
                    <a:lstStyle/>
                    <a:p>
                      <a:pPr algn="ctr"/>
                      <a:r>
                        <a:rPr lang="en-US" dirty="0" smtClean="0"/>
                        <a:t>400 USD</a:t>
                      </a:r>
                      <a:endParaRPr lang="en-US" dirty="0"/>
                    </a:p>
                  </a:txBody>
                  <a:tcPr/>
                </a:tc>
                <a:tc>
                  <a:txBody>
                    <a:bodyPr/>
                    <a:lstStyle/>
                    <a:p>
                      <a:r>
                        <a:rPr lang="en-US" dirty="0" smtClean="0"/>
                        <a:t>      400 USD</a:t>
                      </a:r>
                      <a:endParaRPr lang="en-US" dirty="0"/>
                    </a:p>
                  </a:txBody>
                  <a:tcPr/>
                </a:tc>
              </a:tr>
              <a:tr h="594360">
                <a:tc>
                  <a:txBody>
                    <a:bodyPr/>
                    <a:lstStyle/>
                    <a:p>
                      <a:pPr algn="ctr"/>
                      <a:r>
                        <a:rPr lang="en-US" dirty="0" smtClean="0">
                          <a:solidFill>
                            <a:schemeClr val="bg1"/>
                          </a:solidFill>
                        </a:rPr>
                        <a:t>Freight</a:t>
                      </a:r>
                      <a:r>
                        <a:rPr lang="en-US" baseline="0" dirty="0" smtClean="0">
                          <a:solidFill>
                            <a:schemeClr val="bg1"/>
                          </a:solidFill>
                        </a:rPr>
                        <a:t> Charges</a:t>
                      </a:r>
                      <a:endParaRPr lang="en-US" dirty="0">
                        <a:solidFill>
                          <a:schemeClr val="bg1"/>
                        </a:solidFill>
                      </a:endParaRPr>
                    </a:p>
                  </a:txBody>
                  <a:tcPr>
                    <a:solidFill>
                      <a:schemeClr val="accent6"/>
                    </a:solidFill>
                  </a:tcPr>
                </a:tc>
                <a:tc>
                  <a:txBody>
                    <a:bodyPr/>
                    <a:lstStyle/>
                    <a:p>
                      <a:pPr algn="ctr"/>
                      <a:r>
                        <a:rPr lang="en-US" dirty="0" smtClean="0"/>
                        <a:t> </a:t>
                      </a:r>
                      <a:r>
                        <a:rPr lang="en-US" dirty="0" smtClean="0">
                          <a:solidFill>
                            <a:schemeClr val="bg1"/>
                          </a:solidFill>
                        </a:rPr>
                        <a:t>400</a:t>
                      </a:r>
                      <a:r>
                        <a:rPr lang="en-US" baseline="0" dirty="0" smtClean="0">
                          <a:solidFill>
                            <a:schemeClr val="bg1"/>
                          </a:solidFill>
                        </a:rPr>
                        <a:t> USD </a:t>
                      </a:r>
                      <a:endParaRPr lang="en-US" dirty="0">
                        <a:solidFill>
                          <a:schemeClr val="bg1"/>
                        </a:solidFill>
                      </a:endParaRPr>
                    </a:p>
                  </a:txBody>
                  <a:tcPr>
                    <a:solidFill>
                      <a:schemeClr val="accent6"/>
                    </a:solidFill>
                  </a:tcPr>
                </a:tc>
                <a:tc>
                  <a:txBody>
                    <a:bodyPr/>
                    <a:lstStyle/>
                    <a:p>
                      <a:r>
                        <a:rPr lang="en-US" dirty="0" smtClean="0"/>
                        <a:t>      </a:t>
                      </a:r>
                      <a:r>
                        <a:rPr lang="en-US" dirty="0" smtClean="0">
                          <a:solidFill>
                            <a:schemeClr val="bg1"/>
                          </a:solidFill>
                        </a:rPr>
                        <a:t>400 USD</a:t>
                      </a:r>
                      <a:endParaRPr lang="en-US" dirty="0">
                        <a:solidFill>
                          <a:schemeClr val="bg1"/>
                        </a:solidFill>
                      </a:endParaRPr>
                    </a:p>
                  </a:txBody>
                  <a:tcPr>
                    <a:solidFill>
                      <a:schemeClr val="accent6"/>
                    </a:solidFill>
                  </a:tcPr>
                </a:tc>
              </a:tr>
              <a:tr h="594360">
                <a:tc>
                  <a:txBody>
                    <a:bodyPr/>
                    <a:lstStyle/>
                    <a:p>
                      <a:pPr algn="ctr"/>
                      <a:r>
                        <a:rPr lang="en-US" dirty="0" err="1" smtClean="0">
                          <a:solidFill>
                            <a:schemeClr val="tx1"/>
                          </a:solidFill>
                        </a:rPr>
                        <a:t>Nano</a:t>
                      </a:r>
                      <a:r>
                        <a:rPr lang="en-US" baseline="0" dirty="0" smtClean="0">
                          <a:solidFill>
                            <a:schemeClr val="tx1"/>
                          </a:solidFill>
                        </a:rPr>
                        <a:t> </a:t>
                      </a:r>
                      <a:r>
                        <a:rPr lang="en-US" baseline="0" dirty="0" err="1" smtClean="0">
                          <a:solidFill>
                            <a:schemeClr val="tx1"/>
                          </a:solidFill>
                        </a:rPr>
                        <a:t>Curcumin</a:t>
                      </a:r>
                      <a:endParaRPr lang="en-US" dirty="0">
                        <a:solidFill>
                          <a:schemeClr val="tx1"/>
                        </a:solidFill>
                      </a:endParaRPr>
                    </a:p>
                  </a:txBody>
                  <a:tcPr>
                    <a:solidFill>
                      <a:schemeClr val="bg1"/>
                    </a:solidFill>
                  </a:tcPr>
                </a:tc>
                <a:tc>
                  <a:txBody>
                    <a:bodyPr/>
                    <a:lstStyle/>
                    <a:p>
                      <a:pPr algn="ctr"/>
                      <a:r>
                        <a:rPr lang="en-US" dirty="0" smtClean="0">
                          <a:solidFill>
                            <a:schemeClr val="tx1"/>
                          </a:solidFill>
                        </a:rPr>
                        <a:t>150</a:t>
                      </a:r>
                      <a:r>
                        <a:rPr lang="en-US" baseline="0" dirty="0" smtClean="0">
                          <a:solidFill>
                            <a:schemeClr val="tx1"/>
                          </a:solidFill>
                        </a:rPr>
                        <a:t> USD</a:t>
                      </a:r>
                      <a:endParaRPr lang="en-US" dirty="0">
                        <a:solidFill>
                          <a:schemeClr val="tx1"/>
                        </a:solidFill>
                      </a:endParaRPr>
                    </a:p>
                  </a:txBody>
                  <a:tcP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bg1"/>
                          </a:solidFill>
                        </a:rPr>
                        <a:t>       </a:t>
                      </a:r>
                      <a:r>
                        <a:rPr lang="en-US" dirty="0" smtClean="0">
                          <a:solidFill>
                            <a:schemeClr val="tx1"/>
                          </a:solidFill>
                        </a:rPr>
                        <a:t>150</a:t>
                      </a:r>
                      <a:r>
                        <a:rPr lang="en-US" baseline="0" dirty="0" smtClean="0">
                          <a:solidFill>
                            <a:schemeClr val="tx1"/>
                          </a:solidFill>
                        </a:rPr>
                        <a:t> USD</a:t>
                      </a:r>
                      <a:endParaRPr lang="en-US" dirty="0" smtClean="0">
                        <a:solidFill>
                          <a:schemeClr val="tx1"/>
                        </a:solidFill>
                      </a:endParaRPr>
                    </a:p>
                    <a:p>
                      <a:endParaRPr lang="en-US" dirty="0">
                        <a:solidFill>
                          <a:schemeClr val="bg1"/>
                        </a:solidFill>
                      </a:endParaRPr>
                    </a:p>
                  </a:txBody>
                  <a:tcPr>
                    <a:solidFill>
                      <a:schemeClr val="bg1"/>
                    </a:solidFill>
                  </a:tcPr>
                </a:tc>
              </a:tr>
            </a:tbl>
          </a:graphicData>
        </a:graphic>
      </p:graphicFrame>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zslim-logo-final-8th dec"/>
          <p:cNvPicPr>
            <a:picLocks noGrp="1" noChangeAspect="1"/>
          </p:cNvPicPr>
          <p:nvPr isPhoto="1"/>
        </p:nvPicPr>
        <p:blipFill>
          <a:blip r:embed="rId2" cstate="print">
            <a:lum/>
            <a:extLst>
              <a:ext uri="{28A0092B-C50C-407E-A947-70E740481C1C}">
                <a14:useLocalDpi xmlns="" xmlns:a14="http://schemas.microsoft.com/office/drawing/2010/main" val="0"/>
              </a:ext>
            </a:extLst>
          </a:blip>
          <a:stretch>
            <a:fillRect/>
          </a:stretch>
        </p:blipFill>
        <p:spPr>
          <a:xfrm>
            <a:off x="4495800" y="304800"/>
            <a:ext cx="3810000" cy="1316964"/>
          </a:xfrm>
          <a:prstGeom prst="rect">
            <a:avLst/>
          </a:prstGeom>
          <a:noFill/>
          <a:ln>
            <a:noFill/>
          </a:ln>
        </p:spPr>
      </p:pic>
      <p:sp>
        <p:nvSpPr>
          <p:cNvPr id="6" name="Title 5"/>
          <p:cNvSpPr>
            <a:spLocks noGrp="1"/>
          </p:cNvSpPr>
          <p:nvPr>
            <p:ph type="title"/>
          </p:nvPr>
        </p:nvSpPr>
        <p:spPr>
          <a:xfrm>
            <a:off x="457200" y="533400"/>
            <a:ext cx="5029200" cy="929640"/>
          </a:xfrm>
        </p:spPr>
        <p:txBody>
          <a:bodyPr>
            <a:normAutofit/>
          </a:bodyPr>
          <a:lstStyle/>
          <a:p>
            <a:r>
              <a:rPr lang="en-US" sz="3200" dirty="0" smtClean="0"/>
              <a:t>World Market Prices</a:t>
            </a:r>
            <a:endParaRPr lang="en-US" sz="3200" dirty="0"/>
          </a:p>
        </p:txBody>
      </p:sp>
      <p:sp>
        <p:nvSpPr>
          <p:cNvPr id="9" name="Content Placeholder 10"/>
          <p:cNvSpPr txBox="1">
            <a:spLocks/>
          </p:cNvSpPr>
          <p:nvPr/>
        </p:nvSpPr>
        <p:spPr>
          <a:xfrm>
            <a:off x="5257800" y="4495800"/>
            <a:ext cx="2895600" cy="1447800"/>
          </a:xfrm>
          <a:prstGeom prst="rect">
            <a:avLst/>
          </a:prstGeom>
        </p:spPr>
        <p:txBody>
          <a:bodyPr vert="horz">
            <a:normAutofit/>
          </a:bodyPr>
          <a:lstStyle/>
          <a:p>
            <a:pPr marL="274320" marR="0" lvl="0" indent="-274320" algn="l" defTabSz="914400" rtl="0" eaLnBrk="1" fontAlgn="auto" latinLnBrk="0" hangingPunct="1">
              <a:lnSpc>
                <a:spcPct val="100000"/>
              </a:lnSpc>
              <a:spcBef>
                <a:spcPts val="600"/>
              </a:spcBef>
              <a:spcAft>
                <a:spcPts val="0"/>
              </a:spcAft>
              <a:buClr>
                <a:schemeClr val="tx2"/>
              </a:buClr>
              <a:buSzPct val="73000"/>
              <a:buFont typeface="Wingdings 2"/>
              <a:buChar char=""/>
              <a:tabLst/>
              <a:defRPr/>
            </a:pPr>
            <a:endParaRPr kumimoji="0" lang="en-US" sz="2000" b="0" i="0" u="none" strike="noStrike" kern="1200" cap="none" spc="0" normalizeH="0" baseline="0" noProof="0" dirty="0" smtClean="0">
              <a:ln>
                <a:noFill/>
              </a:ln>
              <a:solidFill>
                <a:schemeClr val="bg2">
                  <a:lumMod val="50000"/>
                </a:schemeClr>
              </a:solidFill>
              <a:effectLst/>
              <a:uLnTx/>
              <a:uFillTx/>
              <a:latin typeface="+mn-lt"/>
              <a:ea typeface="+mn-ea"/>
              <a:cs typeface="+mn-cs"/>
            </a:endParaRPr>
          </a:p>
          <a:p>
            <a:pPr marL="274320" marR="0" lvl="0" indent="-274320" algn="l" defTabSz="914400" rtl="0" eaLnBrk="1" fontAlgn="auto" latinLnBrk="0" hangingPunct="1">
              <a:lnSpc>
                <a:spcPct val="100000"/>
              </a:lnSpc>
              <a:spcBef>
                <a:spcPts val="600"/>
              </a:spcBef>
              <a:spcAft>
                <a:spcPts val="0"/>
              </a:spcAft>
              <a:buClr>
                <a:schemeClr val="tx2"/>
              </a:buClr>
              <a:buSzPct val="73000"/>
              <a:buFont typeface="Wingdings 2"/>
              <a:buChar char=""/>
              <a:tabLst/>
              <a:defRPr/>
            </a:pPr>
            <a:endParaRPr kumimoji="0" lang="en-US" sz="2000" b="0" i="0" u="none" strike="noStrike" kern="1200" cap="none" spc="0" normalizeH="0" baseline="0" noProof="0" dirty="0" smtClean="0">
              <a:ln>
                <a:noFill/>
              </a:ln>
              <a:solidFill>
                <a:schemeClr val="bg2">
                  <a:lumMod val="50000"/>
                </a:schemeClr>
              </a:solidFill>
              <a:effectLst/>
              <a:uLnTx/>
              <a:uFillTx/>
              <a:latin typeface="+mn-lt"/>
              <a:ea typeface="+mn-ea"/>
              <a:cs typeface="+mn-cs"/>
            </a:endParaRPr>
          </a:p>
          <a:p>
            <a:pPr marL="274320" marR="0" lvl="0" indent="-274320" algn="l" defTabSz="914400" rtl="0" eaLnBrk="1" fontAlgn="auto" latinLnBrk="0" hangingPunct="1">
              <a:lnSpc>
                <a:spcPct val="100000"/>
              </a:lnSpc>
              <a:spcBef>
                <a:spcPts val="600"/>
              </a:spcBef>
              <a:spcAft>
                <a:spcPts val="0"/>
              </a:spcAft>
              <a:buClr>
                <a:schemeClr val="tx2"/>
              </a:buClr>
              <a:buSzPct val="73000"/>
              <a:buFont typeface="Wingdings 2"/>
              <a:buChar char=""/>
              <a:tabLst/>
              <a:defRPr/>
            </a:pPr>
            <a:endParaRPr kumimoji="0" lang="en-US" sz="2000" b="0" i="0" u="none" strike="noStrike" kern="1200" cap="none" spc="0" normalizeH="0" baseline="0" noProof="0" dirty="0" smtClean="0">
              <a:ln>
                <a:noFill/>
              </a:ln>
              <a:solidFill>
                <a:schemeClr val="bg2">
                  <a:lumMod val="50000"/>
                </a:schemeClr>
              </a:solidFill>
              <a:effectLst/>
              <a:uLnTx/>
              <a:uFillTx/>
              <a:latin typeface="+mn-lt"/>
              <a:ea typeface="+mn-ea"/>
              <a:cs typeface="+mn-cs"/>
            </a:endParaRPr>
          </a:p>
          <a:p>
            <a:pPr marL="274320" marR="0" lvl="0" indent="-274320" algn="l" defTabSz="914400" rtl="0" eaLnBrk="1" fontAlgn="auto" latinLnBrk="0" hangingPunct="1">
              <a:lnSpc>
                <a:spcPct val="100000"/>
              </a:lnSpc>
              <a:spcBef>
                <a:spcPts val="600"/>
              </a:spcBef>
              <a:spcAft>
                <a:spcPts val="0"/>
              </a:spcAft>
              <a:buClr>
                <a:schemeClr val="tx2"/>
              </a:buClr>
              <a:buSzPct val="73000"/>
              <a:buFont typeface="Wingdings 2"/>
              <a:buNone/>
              <a:tabLst/>
              <a:defRPr/>
            </a:pPr>
            <a:endParaRPr kumimoji="0" lang="en-US" sz="2000" b="0" i="0" u="none" strike="noStrike" kern="1200" cap="none" spc="0" normalizeH="0" baseline="0" noProof="0" dirty="0" smtClean="0">
              <a:ln>
                <a:noFill/>
              </a:ln>
              <a:solidFill>
                <a:schemeClr val="bg2">
                  <a:lumMod val="50000"/>
                </a:schemeClr>
              </a:solidFill>
              <a:effectLst/>
              <a:uLnTx/>
              <a:uFillTx/>
              <a:latin typeface="+mn-lt"/>
              <a:ea typeface="+mn-ea"/>
              <a:cs typeface="+mn-cs"/>
            </a:endParaRPr>
          </a:p>
          <a:p>
            <a:pPr marL="274320" marR="0" lvl="0" indent="-274320" algn="l" defTabSz="914400" rtl="0" eaLnBrk="1" fontAlgn="auto" latinLnBrk="0" hangingPunct="1">
              <a:lnSpc>
                <a:spcPct val="100000"/>
              </a:lnSpc>
              <a:spcBef>
                <a:spcPts val="600"/>
              </a:spcBef>
              <a:spcAft>
                <a:spcPts val="0"/>
              </a:spcAft>
              <a:buClr>
                <a:schemeClr val="tx2"/>
              </a:buClr>
              <a:buSzPct val="73000"/>
              <a:buFont typeface="Wingdings 2"/>
              <a:buChar char=""/>
              <a:tabLst/>
              <a:defRPr/>
            </a:pPr>
            <a:endParaRPr kumimoji="0" lang="en-US" sz="2000" b="0" i="0" u="none" strike="noStrike" kern="1200" cap="none" spc="0" normalizeH="0" baseline="0" noProof="0" dirty="0" smtClean="0">
              <a:ln>
                <a:noFill/>
              </a:ln>
              <a:solidFill>
                <a:schemeClr val="bg2">
                  <a:lumMod val="50000"/>
                </a:schemeClr>
              </a:solidFill>
              <a:effectLst/>
              <a:uLnTx/>
              <a:uFillTx/>
              <a:latin typeface="+mn-lt"/>
              <a:ea typeface="+mn-ea"/>
              <a:cs typeface="+mn-cs"/>
            </a:endParaRPr>
          </a:p>
          <a:p>
            <a:pPr marL="274320" marR="0" lvl="0" indent="-274320" algn="l" defTabSz="914400" rtl="0" eaLnBrk="1" fontAlgn="auto" latinLnBrk="0" hangingPunct="1">
              <a:lnSpc>
                <a:spcPct val="100000"/>
              </a:lnSpc>
              <a:spcBef>
                <a:spcPts val="600"/>
              </a:spcBef>
              <a:spcAft>
                <a:spcPts val="0"/>
              </a:spcAft>
              <a:buClr>
                <a:schemeClr val="tx2"/>
              </a:buClr>
              <a:buSzPct val="73000"/>
              <a:buFont typeface="Wingdings 2"/>
              <a:buNone/>
              <a:tabLst/>
              <a:defRPr/>
            </a:pPr>
            <a:endParaRPr kumimoji="0" lang="en-US" sz="2000" b="0" i="0" u="none" strike="noStrike" kern="1200" cap="none" spc="0" normalizeH="0" baseline="0" noProof="0" dirty="0" smtClean="0">
              <a:ln>
                <a:noFill/>
              </a:ln>
              <a:solidFill>
                <a:schemeClr val="bg2">
                  <a:lumMod val="50000"/>
                </a:schemeClr>
              </a:solidFill>
              <a:effectLst/>
              <a:uLnTx/>
              <a:uFillTx/>
              <a:latin typeface="+mn-lt"/>
              <a:ea typeface="+mn-ea"/>
              <a:cs typeface="+mn-cs"/>
            </a:endParaRPr>
          </a:p>
          <a:p>
            <a:pPr marL="274320" marR="0" lvl="0" indent="-274320" algn="l" defTabSz="914400" rtl="0" eaLnBrk="1" fontAlgn="auto" latinLnBrk="0" hangingPunct="1">
              <a:lnSpc>
                <a:spcPct val="100000"/>
              </a:lnSpc>
              <a:spcBef>
                <a:spcPts val="600"/>
              </a:spcBef>
              <a:spcAft>
                <a:spcPts val="0"/>
              </a:spcAft>
              <a:buClr>
                <a:schemeClr val="tx2"/>
              </a:buClr>
              <a:buSzPct val="73000"/>
              <a:buFont typeface="Wingdings 2"/>
              <a:buNone/>
              <a:tabLst/>
              <a:defRPr/>
            </a:pPr>
            <a:endParaRPr kumimoji="0" lang="en-US" sz="2600" b="0" i="0" u="none" strike="noStrike" kern="1200" cap="none" spc="0" normalizeH="0" baseline="0" noProof="0" dirty="0">
              <a:ln>
                <a:noFill/>
              </a:ln>
              <a:solidFill>
                <a:schemeClr val="accent6"/>
              </a:solidFill>
              <a:effectLst/>
              <a:uLnTx/>
              <a:uFillTx/>
              <a:latin typeface="+mn-lt"/>
              <a:ea typeface="+mn-ea"/>
              <a:cs typeface="+mn-cs"/>
            </a:endParaRPr>
          </a:p>
        </p:txBody>
      </p:sp>
      <p:graphicFrame>
        <p:nvGraphicFramePr>
          <p:cNvPr id="10" name="Table 9"/>
          <p:cNvGraphicFramePr>
            <a:graphicFrameLocks noGrp="1"/>
          </p:cNvGraphicFramePr>
          <p:nvPr/>
        </p:nvGraphicFramePr>
        <p:xfrm>
          <a:off x="152400" y="1752600"/>
          <a:ext cx="7848600" cy="3855720"/>
        </p:xfrm>
        <a:graphic>
          <a:graphicData uri="http://schemas.openxmlformats.org/drawingml/2006/table">
            <a:tbl>
              <a:tblPr firstRow="1" bandRow="1">
                <a:tableStyleId>{912C8C85-51F0-491E-9774-3900AFEF0FD7}</a:tableStyleId>
              </a:tblPr>
              <a:tblGrid>
                <a:gridCol w="3886200"/>
                <a:gridCol w="1981200"/>
                <a:gridCol w="1981200"/>
              </a:tblGrid>
              <a:tr h="381000">
                <a:tc>
                  <a:txBody>
                    <a:bodyPr/>
                    <a:lstStyle/>
                    <a:p>
                      <a:pPr algn="ctr"/>
                      <a:r>
                        <a:rPr lang="en-US" dirty="0" smtClean="0">
                          <a:solidFill>
                            <a:schemeClr val="tx1"/>
                          </a:solidFill>
                        </a:rPr>
                        <a:t>Product Name</a:t>
                      </a:r>
                      <a:endParaRPr lang="en-US" dirty="0">
                        <a:solidFill>
                          <a:schemeClr val="tx1"/>
                        </a:solidFill>
                      </a:endParaRPr>
                    </a:p>
                  </a:txBody>
                  <a:tcP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solidFill>
                            <a:schemeClr val="tx1"/>
                          </a:solidFill>
                        </a:rPr>
                        <a:t>Our</a:t>
                      </a:r>
                      <a:r>
                        <a:rPr lang="en-US" baseline="0" dirty="0" smtClean="0">
                          <a:solidFill>
                            <a:schemeClr val="tx1"/>
                          </a:solidFill>
                        </a:rPr>
                        <a:t> Price</a:t>
                      </a:r>
                      <a:endParaRPr lang="en-US" dirty="0" smtClean="0">
                        <a:solidFill>
                          <a:schemeClr val="tx1"/>
                        </a:solidFill>
                      </a:endParaRPr>
                    </a:p>
                  </a:txBody>
                  <a:tcPr>
                    <a:solidFill>
                      <a:schemeClr val="bg1"/>
                    </a:solidFill>
                  </a:tcPr>
                </a:tc>
                <a:tc>
                  <a:txBody>
                    <a:bodyPr/>
                    <a:lstStyle/>
                    <a:p>
                      <a:pPr algn="ctr"/>
                      <a:r>
                        <a:rPr lang="en-US" dirty="0" smtClean="0">
                          <a:solidFill>
                            <a:schemeClr val="tx1"/>
                          </a:solidFill>
                        </a:rPr>
                        <a:t>World Price</a:t>
                      </a:r>
                      <a:endParaRPr lang="en-US" dirty="0">
                        <a:solidFill>
                          <a:schemeClr val="tx1"/>
                        </a:solidFill>
                      </a:endParaRPr>
                    </a:p>
                  </a:txBody>
                  <a:tcPr>
                    <a:solidFill>
                      <a:schemeClr val="bg1"/>
                    </a:solidFill>
                  </a:tcPr>
                </a:tc>
              </a:tr>
              <a:tr h="396240">
                <a:tc>
                  <a:txBody>
                    <a:bodyPr/>
                    <a:lstStyle/>
                    <a:p>
                      <a:pPr algn="ctr"/>
                      <a:r>
                        <a:rPr kumimoji="0" lang="en-US" b="0" i="0" kern="1200" dirty="0" err="1" smtClean="0">
                          <a:solidFill>
                            <a:schemeClr val="tx1"/>
                          </a:solidFill>
                          <a:latin typeface="+mn-lt"/>
                          <a:ea typeface="+mn-ea"/>
                          <a:cs typeface="+mn-cs"/>
                        </a:rPr>
                        <a:t>Ioniser</a:t>
                      </a:r>
                      <a:r>
                        <a:rPr kumimoji="0" lang="en-US" b="0" i="0" kern="1200" dirty="0" smtClean="0">
                          <a:solidFill>
                            <a:schemeClr val="tx1"/>
                          </a:solidFill>
                          <a:latin typeface="+mn-lt"/>
                          <a:ea typeface="+mn-ea"/>
                          <a:cs typeface="+mn-cs"/>
                        </a:rPr>
                        <a:t> 13</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aseline="0" dirty="0" smtClean="0"/>
                        <a:t>3800 USD</a:t>
                      </a:r>
                      <a:endParaRPr lang="en-US" dirty="0" smtClean="0"/>
                    </a:p>
                  </a:txBody>
                  <a:tcPr/>
                </a:tc>
                <a:tc>
                  <a:txBody>
                    <a:bodyPr/>
                    <a:lstStyle/>
                    <a:p>
                      <a:pPr algn="ctr"/>
                      <a:r>
                        <a:rPr lang="en-US" dirty="0" smtClean="0"/>
                        <a:t>6000 USD</a:t>
                      </a:r>
                      <a:endParaRPr lang="en-US" dirty="0"/>
                    </a:p>
                  </a:txBody>
                  <a:tcPr/>
                </a:tc>
              </a:tr>
              <a:tr h="381000">
                <a:tc>
                  <a:txBody>
                    <a:bodyPr/>
                    <a:lstStyle/>
                    <a:p>
                      <a:pPr algn="ctr"/>
                      <a:r>
                        <a:rPr kumimoji="0" lang="en-US" b="0" i="0" kern="1200" dirty="0" err="1" smtClean="0">
                          <a:solidFill>
                            <a:schemeClr val="tx1"/>
                          </a:solidFill>
                          <a:latin typeface="+mn-lt"/>
                          <a:ea typeface="+mn-ea"/>
                          <a:cs typeface="+mn-cs"/>
                        </a:rPr>
                        <a:t>Nano</a:t>
                      </a:r>
                      <a:r>
                        <a:rPr kumimoji="0" lang="en-US" b="0" i="0" kern="1200" baseline="0" dirty="0" smtClean="0">
                          <a:solidFill>
                            <a:schemeClr val="tx1"/>
                          </a:solidFill>
                          <a:latin typeface="+mn-lt"/>
                          <a:ea typeface="+mn-ea"/>
                          <a:cs typeface="+mn-cs"/>
                        </a:rPr>
                        <a:t> </a:t>
                      </a:r>
                      <a:r>
                        <a:rPr kumimoji="0" lang="en-US" b="0" i="0" kern="1200" baseline="0" dirty="0" err="1" smtClean="0">
                          <a:solidFill>
                            <a:schemeClr val="tx1"/>
                          </a:solidFill>
                          <a:latin typeface="+mn-lt"/>
                          <a:ea typeface="+mn-ea"/>
                          <a:cs typeface="+mn-cs"/>
                        </a:rPr>
                        <a:t>Curcumin</a:t>
                      </a:r>
                      <a:endParaRPr lang="en-US" dirty="0">
                        <a:solidFill>
                          <a:schemeClr val="bg1"/>
                        </a:solidFill>
                      </a:endParaRPr>
                    </a:p>
                  </a:txBody>
                  <a:tcPr>
                    <a:solidFill>
                      <a:schemeClr val="accent6"/>
                    </a:solidFill>
                  </a:tcPr>
                </a:tc>
                <a:tc>
                  <a:txBody>
                    <a:bodyPr/>
                    <a:lstStyle/>
                    <a:p>
                      <a:pPr algn="ctr"/>
                      <a:r>
                        <a:rPr lang="en-US" dirty="0" smtClean="0">
                          <a:solidFill>
                            <a:schemeClr val="bg1"/>
                          </a:solidFill>
                        </a:rPr>
                        <a:t> 150</a:t>
                      </a:r>
                      <a:r>
                        <a:rPr lang="en-US" baseline="0" dirty="0" smtClean="0">
                          <a:solidFill>
                            <a:schemeClr val="bg1"/>
                          </a:solidFill>
                        </a:rPr>
                        <a:t> USD</a:t>
                      </a:r>
                      <a:endParaRPr lang="en-US" dirty="0">
                        <a:solidFill>
                          <a:schemeClr val="bg1"/>
                        </a:solidFill>
                      </a:endParaRPr>
                    </a:p>
                  </a:txBody>
                  <a:tcPr>
                    <a:solidFill>
                      <a:schemeClr val="accent6"/>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solidFill>
                            <a:schemeClr val="bg1"/>
                          </a:solidFill>
                        </a:rPr>
                        <a:t>150 USD</a:t>
                      </a:r>
                    </a:p>
                  </a:txBody>
                  <a:tcPr>
                    <a:solidFill>
                      <a:schemeClr val="accent6"/>
                    </a:solidFill>
                  </a:tcPr>
                </a:tc>
              </a:tr>
              <a:tr h="365760">
                <a:tc>
                  <a:txBody>
                    <a:bodyPr/>
                    <a:lstStyle/>
                    <a:p>
                      <a:pPr algn="ctr"/>
                      <a:r>
                        <a:rPr lang="en-US" dirty="0" smtClean="0"/>
                        <a:t>Dietician</a:t>
                      </a:r>
                      <a:endParaRPr lang="en-US" dirty="0"/>
                    </a:p>
                  </a:txBody>
                  <a:tcPr/>
                </a:tc>
                <a:tc>
                  <a:txBody>
                    <a:bodyPr/>
                    <a:lstStyle/>
                    <a:p>
                      <a:pPr algn="ctr"/>
                      <a:r>
                        <a:rPr lang="en-US" dirty="0" smtClean="0"/>
                        <a:t>400 USD</a:t>
                      </a:r>
                      <a:endParaRPr lang="en-US" dirty="0"/>
                    </a:p>
                  </a:txBody>
                  <a:tcPr/>
                </a:tc>
                <a:tc>
                  <a:txBody>
                    <a:bodyPr/>
                    <a:lstStyle/>
                    <a:p>
                      <a:r>
                        <a:rPr lang="en-US" dirty="0" smtClean="0"/>
                        <a:t>      400 USD</a:t>
                      </a:r>
                      <a:endParaRPr lang="en-US" dirty="0"/>
                    </a:p>
                  </a:txBody>
                  <a:tcPr/>
                </a:tc>
              </a:tr>
              <a:tr h="381000">
                <a:tc>
                  <a:txBody>
                    <a:bodyPr/>
                    <a:lstStyle/>
                    <a:p>
                      <a:pPr algn="ctr"/>
                      <a:r>
                        <a:rPr kumimoji="0" lang="en-US" b="0" i="0" kern="1200" dirty="0" smtClean="0">
                          <a:solidFill>
                            <a:schemeClr val="bg1"/>
                          </a:solidFill>
                          <a:latin typeface="+mn-lt"/>
                          <a:ea typeface="+mn-ea"/>
                          <a:cs typeface="+mn-cs"/>
                        </a:rPr>
                        <a:t>pH Tester</a:t>
                      </a:r>
                      <a:endParaRPr lang="en-US" dirty="0">
                        <a:solidFill>
                          <a:schemeClr val="bg1"/>
                        </a:solidFill>
                      </a:endParaRPr>
                    </a:p>
                  </a:txBody>
                  <a:tcPr>
                    <a:solidFill>
                      <a:schemeClr val="accent6"/>
                    </a:solidFill>
                  </a:tcPr>
                </a:tc>
                <a:tc>
                  <a:txBody>
                    <a:bodyPr/>
                    <a:lstStyle/>
                    <a:p>
                      <a:pPr algn="ctr"/>
                      <a:r>
                        <a:rPr lang="en-US" dirty="0" smtClean="0"/>
                        <a:t> </a:t>
                      </a:r>
                      <a:r>
                        <a:rPr lang="en-US" dirty="0" smtClean="0">
                          <a:solidFill>
                            <a:schemeClr val="bg1"/>
                          </a:solidFill>
                        </a:rPr>
                        <a:t>400</a:t>
                      </a:r>
                      <a:r>
                        <a:rPr lang="en-US" baseline="0" dirty="0" smtClean="0">
                          <a:solidFill>
                            <a:schemeClr val="bg1"/>
                          </a:solidFill>
                        </a:rPr>
                        <a:t> USD </a:t>
                      </a:r>
                      <a:endParaRPr lang="en-US" dirty="0">
                        <a:solidFill>
                          <a:schemeClr val="bg1"/>
                        </a:solidFill>
                      </a:endParaRPr>
                    </a:p>
                  </a:txBody>
                  <a:tcPr>
                    <a:solidFill>
                      <a:schemeClr val="accent6"/>
                    </a:solidFill>
                  </a:tcPr>
                </a:tc>
                <a:tc>
                  <a:txBody>
                    <a:bodyPr/>
                    <a:lstStyle/>
                    <a:p>
                      <a:r>
                        <a:rPr lang="en-US" dirty="0" smtClean="0"/>
                        <a:t>      </a:t>
                      </a:r>
                      <a:r>
                        <a:rPr lang="en-US" dirty="0" smtClean="0">
                          <a:solidFill>
                            <a:schemeClr val="bg1"/>
                          </a:solidFill>
                        </a:rPr>
                        <a:t>400 USD</a:t>
                      </a:r>
                      <a:endParaRPr lang="en-US" dirty="0">
                        <a:solidFill>
                          <a:schemeClr val="bg1"/>
                        </a:solidFill>
                      </a:endParaRPr>
                    </a:p>
                  </a:txBody>
                  <a:tcPr>
                    <a:solidFill>
                      <a:schemeClr val="accent6"/>
                    </a:solidFill>
                  </a:tcPr>
                </a:tc>
              </a:tr>
              <a:tr h="396240">
                <a:tc>
                  <a:txBody>
                    <a:bodyPr/>
                    <a:lstStyle/>
                    <a:p>
                      <a:pPr algn="ctr"/>
                      <a:r>
                        <a:rPr kumimoji="0" lang="en-US" b="0" i="0" kern="1200" dirty="0" smtClean="0">
                          <a:solidFill>
                            <a:schemeClr val="tx1"/>
                          </a:solidFill>
                          <a:latin typeface="+mn-lt"/>
                          <a:ea typeface="+mn-ea"/>
                          <a:cs typeface="+mn-cs"/>
                        </a:rPr>
                        <a:t> I Challenge Book</a:t>
                      </a:r>
                      <a:endParaRPr lang="en-US" dirty="0">
                        <a:solidFill>
                          <a:schemeClr val="bg1"/>
                        </a:solidFill>
                      </a:endParaRPr>
                    </a:p>
                  </a:txBody>
                  <a:tcPr>
                    <a:solidFill>
                      <a:schemeClr val="bg1"/>
                    </a:solidFill>
                  </a:tcPr>
                </a:tc>
                <a:tc>
                  <a:txBody>
                    <a:bodyPr/>
                    <a:lstStyle/>
                    <a:p>
                      <a:pPr algn="ctr"/>
                      <a:r>
                        <a:rPr lang="en-US" dirty="0" smtClean="0">
                          <a:solidFill>
                            <a:schemeClr val="tx1"/>
                          </a:solidFill>
                        </a:rPr>
                        <a:t>11 USD</a:t>
                      </a:r>
                      <a:endParaRPr lang="en-US" dirty="0">
                        <a:solidFill>
                          <a:schemeClr val="tx1"/>
                        </a:solidFill>
                      </a:endParaRPr>
                    </a:p>
                  </a:txBody>
                  <a:tcP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bg1"/>
                          </a:solidFill>
                        </a:rPr>
                        <a:t>     </a:t>
                      </a:r>
                      <a:r>
                        <a:rPr lang="en-US" dirty="0" smtClean="0">
                          <a:solidFill>
                            <a:schemeClr val="tx1"/>
                          </a:solidFill>
                        </a:rPr>
                        <a:t>Not Available</a:t>
                      </a:r>
                    </a:p>
                  </a:txBody>
                  <a:tcPr>
                    <a:solidFill>
                      <a:schemeClr val="bg1"/>
                    </a:solidFill>
                  </a:tcPr>
                </a:tc>
              </a:tr>
              <a:tr h="304800">
                <a:tc>
                  <a:txBody>
                    <a:bodyPr/>
                    <a:lstStyle/>
                    <a:p>
                      <a:pPr algn="ctr"/>
                      <a:r>
                        <a:rPr kumimoji="0" lang="en-US" b="0" i="0" kern="1200" dirty="0" smtClean="0">
                          <a:solidFill>
                            <a:schemeClr val="bg1"/>
                          </a:solidFill>
                          <a:latin typeface="+mn-lt"/>
                          <a:ea typeface="+mn-ea"/>
                          <a:cs typeface="+mn-cs"/>
                        </a:rPr>
                        <a:t>Healing Music DVD</a:t>
                      </a:r>
                      <a:endParaRPr lang="en-US" dirty="0">
                        <a:solidFill>
                          <a:schemeClr val="bg1"/>
                        </a:solidFill>
                      </a:endParaRPr>
                    </a:p>
                  </a:txBody>
                  <a:tcPr>
                    <a:solidFill>
                      <a:schemeClr val="accent6"/>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solidFill>
                            <a:schemeClr val="bg1"/>
                          </a:solidFill>
                        </a:rPr>
                        <a:t>60</a:t>
                      </a:r>
                      <a:r>
                        <a:rPr lang="en-US" baseline="0" dirty="0" smtClean="0">
                          <a:solidFill>
                            <a:schemeClr val="bg1"/>
                          </a:solidFill>
                        </a:rPr>
                        <a:t> USD</a:t>
                      </a:r>
                      <a:endParaRPr lang="en-US" dirty="0" smtClean="0">
                        <a:solidFill>
                          <a:schemeClr val="bg1"/>
                        </a:solidFill>
                      </a:endParaRPr>
                    </a:p>
                  </a:txBody>
                  <a:tcPr>
                    <a:solidFill>
                      <a:schemeClr val="accent6"/>
                    </a:solidFill>
                  </a:tcPr>
                </a:tc>
                <a:tc>
                  <a:txBody>
                    <a:bodyPr/>
                    <a:lstStyle/>
                    <a:p>
                      <a:r>
                        <a:rPr lang="en-US" dirty="0" smtClean="0">
                          <a:solidFill>
                            <a:schemeClr val="bg1"/>
                          </a:solidFill>
                        </a:rPr>
                        <a:t>      Not </a:t>
                      </a:r>
                      <a:r>
                        <a:rPr lang="en-US" dirty="0" err="1" smtClean="0">
                          <a:solidFill>
                            <a:schemeClr val="bg1"/>
                          </a:solidFill>
                        </a:rPr>
                        <a:t>Avilable</a:t>
                      </a:r>
                      <a:endParaRPr lang="en-US" dirty="0">
                        <a:solidFill>
                          <a:schemeClr val="bg1"/>
                        </a:solidFill>
                      </a:endParaRPr>
                    </a:p>
                  </a:txBody>
                  <a:tcPr>
                    <a:solidFill>
                      <a:schemeClr val="accent6"/>
                    </a:solidFill>
                  </a:tcPr>
                </a:tc>
              </a:tr>
              <a:tr h="396240">
                <a:tc>
                  <a:txBody>
                    <a:bodyPr/>
                    <a:lstStyle/>
                    <a:p>
                      <a:pPr algn="ctr"/>
                      <a:r>
                        <a:rPr kumimoji="0" lang="en-US" b="0" i="0" kern="1200" dirty="0" smtClean="0">
                          <a:solidFill>
                            <a:schemeClr val="tx1"/>
                          </a:solidFill>
                          <a:latin typeface="+mn-lt"/>
                          <a:ea typeface="+mn-ea"/>
                          <a:cs typeface="+mn-cs"/>
                        </a:rPr>
                        <a:t>Zcure Spray</a:t>
                      </a:r>
                      <a:endParaRPr lang="en-US" dirty="0">
                        <a:solidFill>
                          <a:schemeClr val="bg1"/>
                        </a:solidFill>
                      </a:endParaRPr>
                    </a:p>
                  </a:txBody>
                  <a:tcP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solidFill>
                            <a:schemeClr val="tx1"/>
                          </a:solidFill>
                        </a:rPr>
                        <a:t>135 USD</a:t>
                      </a:r>
                    </a:p>
                  </a:txBody>
                  <a:tcPr>
                    <a:solidFill>
                      <a:schemeClr val="bg1"/>
                    </a:solidFill>
                  </a:tcPr>
                </a:tc>
                <a:tc>
                  <a:txBody>
                    <a:bodyPr/>
                    <a:lstStyle/>
                    <a:p>
                      <a:r>
                        <a:rPr lang="en-US" dirty="0" smtClean="0">
                          <a:solidFill>
                            <a:schemeClr val="tx1"/>
                          </a:solidFill>
                        </a:rPr>
                        <a:t>     Not</a:t>
                      </a:r>
                      <a:r>
                        <a:rPr lang="en-US" baseline="0" dirty="0" smtClean="0">
                          <a:solidFill>
                            <a:schemeClr val="tx1"/>
                          </a:solidFill>
                        </a:rPr>
                        <a:t> Available</a:t>
                      </a:r>
                      <a:r>
                        <a:rPr lang="en-US" dirty="0" smtClean="0">
                          <a:solidFill>
                            <a:schemeClr val="tx1"/>
                          </a:solidFill>
                        </a:rPr>
                        <a:t> </a:t>
                      </a:r>
                      <a:endParaRPr lang="en-US" dirty="0">
                        <a:solidFill>
                          <a:schemeClr val="tx1"/>
                        </a:solidFill>
                      </a:endParaRPr>
                    </a:p>
                  </a:txBody>
                  <a:tcPr>
                    <a:solidFill>
                      <a:schemeClr val="bg1"/>
                    </a:solidFill>
                  </a:tcPr>
                </a:tc>
              </a:tr>
              <a:tr h="396240">
                <a:tc>
                  <a:txBody>
                    <a:bodyPr/>
                    <a:lstStyle/>
                    <a:p>
                      <a:pPr algn="ctr"/>
                      <a:r>
                        <a:rPr kumimoji="0" lang="en-US" b="0" i="0" kern="1200" dirty="0" err="1" smtClean="0">
                          <a:solidFill>
                            <a:schemeClr val="bg1"/>
                          </a:solidFill>
                          <a:latin typeface="+mn-lt"/>
                          <a:ea typeface="+mn-ea"/>
                          <a:cs typeface="+mn-cs"/>
                        </a:rPr>
                        <a:t>Spirulina</a:t>
                      </a:r>
                      <a:r>
                        <a:rPr kumimoji="0" lang="en-US" b="0" i="0" kern="1200" dirty="0" smtClean="0">
                          <a:solidFill>
                            <a:schemeClr val="bg1"/>
                          </a:solidFill>
                          <a:latin typeface="+mn-lt"/>
                          <a:ea typeface="+mn-ea"/>
                          <a:cs typeface="+mn-cs"/>
                        </a:rPr>
                        <a:t> +</a:t>
                      </a:r>
                      <a:endParaRPr lang="en-US" dirty="0">
                        <a:solidFill>
                          <a:schemeClr val="bg1"/>
                        </a:solidFill>
                      </a:endParaRPr>
                    </a:p>
                  </a:txBody>
                  <a:tcPr>
                    <a:solidFill>
                      <a:schemeClr val="accent6"/>
                    </a:solidFill>
                  </a:tcPr>
                </a:tc>
                <a:tc>
                  <a:txBody>
                    <a:bodyPr/>
                    <a:lstStyle/>
                    <a:p>
                      <a:pPr algn="ctr"/>
                      <a:r>
                        <a:rPr lang="en-US" dirty="0" smtClean="0">
                          <a:solidFill>
                            <a:schemeClr val="bg1"/>
                          </a:solidFill>
                        </a:rPr>
                        <a:t>60 USD</a:t>
                      </a:r>
                      <a:endParaRPr lang="en-US" dirty="0">
                        <a:solidFill>
                          <a:schemeClr val="bg1"/>
                        </a:solidFill>
                      </a:endParaRPr>
                    </a:p>
                  </a:txBody>
                  <a:tcPr>
                    <a:solidFill>
                      <a:schemeClr val="accent6"/>
                    </a:solidFill>
                  </a:tcPr>
                </a:tc>
                <a:tc>
                  <a:txBody>
                    <a:bodyPr/>
                    <a:lstStyle/>
                    <a:p>
                      <a:r>
                        <a:rPr lang="en-US" dirty="0" smtClean="0">
                          <a:solidFill>
                            <a:schemeClr val="bg1"/>
                          </a:solidFill>
                        </a:rPr>
                        <a:t>      60 USD</a:t>
                      </a:r>
                      <a:endParaRPr lang="en-US" dirty="0">
                        <a:solidFill>
                          <a:schemeClr val="bg1"/>
                        </a:solidFill>
                      </a:endParaRPr>
                    </a:p>
                  </a:txBody>
                  <a:tcPr>
                    <a:solidFill>
                      <a:schemeClr val="accent6"/>
                    </a:solidFill>
                  </a:tcPr>
                </a:tc>
              </a:tr>
              <a:tr h="396240">
                <a:tc>
                  <a:txBody>
                    <a:bodyPr/>
                    <a:lstStyle/>
                    <a:p>
                      <a:pPr algn="ctr"/>
                      <a:r>
                        <a:rPr kumimoji="0" lang="en-US" b="0" i="0" kern="1200" dirty="0" smtClean="0">
                          <a:solidFill>
                            <a:schemeClr val="tx1"/>
                          </a:solidFill>
                          <a:latin typeface="+mn-lt"/>
                          <a:ea typeface="+mn-ea"/>
                          <a:cs typeface="+mn-cs"/>
                        </a:rPr>
                        <a:t>Freight</a:t>
                      </a:r>
                      <a:r>
                        <a:rPr kumimoji="0" lang="en-US" b="0" i="0" kern="1200" baseline="0" dirty="0" smtClean="0">
                          <a:solidFill>
                            <a:schemeClr val="tx1"/>
                          </a:solidFill>
                          <a:latin typeface="+mn-lt"/>
                          <a:ea typeface="+mn-ea"/>
                          <a:cs typeface="+mn-cs"/>
                        </a:rPr>
                        <a:t> Charges</a:t>
                      </a:r>
                      <a:endParaRPr lang="en-US" dirty="0">
                        <a:solidFill>
                          <a:schemeClr val="bg1"/>
                        </a:solidFill>
                      </a:endParaRPr>
                    </a:p>
                  </a:txBody>
                  <a:tcPr>
                    <a:solidFill>
                      <a:schemeClr val="bg1"/>
                    </a:solidFill>
                  </a:tcPr>
                </a:tc>
                <a:tc>
                  <a:txBody>
                    <a:bodyPr/>
                    <a:lstStyle/>
                    <a:p>
                      <a:pPr algn="ctr"/>
                      <a:r>
                        <a:rPr lang="en-US" dirty="0" smtClean="0">
                          <a:solidFill>
                            <a:schemeClr val="tx1"/>
                          </a:solidFill>
                        </a:rPr>
                        <a:t>400</a:t>
                      </a:r>
                      <a:r>
                        <a:rPr lang="en-US" baseline="0" dirty="0" smtClean="0">
                          <a:solidFill>
                            <a:schemeClr val="tx1"/>
                          </a:solidFill>
                        </a:rPr>
                        <a:t> USD</a:t>
                      </a:r>
                      <a:endParaRPr lang="en-US" dirty="0">
                        <a:solidFill>
                          <a:schemeClr val="tx1"/>
                        </a:solidFill>
                      </a:endParaRPr>
                    </a:p>
                  </a:txBody>
                  <a:tcPr>
                    <a:solidFill>
                      <a:schemeClr val="bg1"/>
                    </a:solidFill>
                  </a:tcPr>
                </a:tc>
                <a:tc>
                  <a:txBody>
                    <a:bodyPr/>
                    <a:lstStyle/>
                    <a:p>
                      <a:r>
                        <a:rPr lang="en-US" dirty="0" smtClean="0">
                          <a:solidFill>
                            <a:schemeClr val="bg1"/>
                          </a:solidFill>
                        </a:rPr>
                        <a:t>     </a:t>
                      </a:r>
                      <a:r>
                        <a:rPr lang="en-US" dirty="0" smtClean="0">
                          <a:solidFill>
                            <a:schemeClr val="tx1"/>
                          </a:solidFill>
                        </a:rPr>
                        <a:t> 400 USD</a:t>
                      </a:r>
                      <a:endParaRPr lang="en-US" dirty="0">
                        <a:solidFill>
                          <a:schemeClr val="tx1"/>
                        </a:solidFill>
                      </a:endParaRPr>
                    </a:p>
                  </a:txBody>
                  <a:tcPr>
                    <a:solidFill>
                      <a:schemeClr val="bg1"/>
                    </a:solidFill>
                  </a:tcPr>
                </a:tc>
              </a:tr>
            </a:tbl>
          </a:graphicData>
        </a:graphic>
      </p:graphicFrame>
      <p:sp>
        <p:nvSpPr>
          <p:cNvPr id="8" name="Rounded Rectangle 7"/>
          <p:cNvSpPr/>
          <p:nvPr/>
        </p:nvSpPr>
        <p:spPr>
          <a:xfrm>
            <a:off x="4191000" y="6172200"/>
            <a:ext cx="1828800"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a:p>
            <a:pPr algn="ctr"/>
            <a:r>
              <a:rPr lang="en-US" dirty="0" smtClean="0">
                <a:solidFill>
                  <a:schemeClr val="bg1"/>
                </a:solidFill>
              </a:rPr>
              <a:t>5,016 USD</a:t>
            </a:r>
          </a:p>
          <a:p>
            <a:pPr algn="ctr"/>
            <a:endParaRPr lang="en-US" dirty="0"/>
          </a:p>
        </p:txBody>
      </p:sp>
      <p:sp>
        <p:nvSpPr>
          <p:cNvPr id="11" name="Rounded Rectangle 10"/>
          <p:cNvSpPr/>
          <p:nvPr/>
        </p:nvSpPr>
        <p:spPr>
          <a:xfrm>
            <a:off x="6248400" y="6172200"/>
            <a:ext cx="1828800"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a:p>
            <a:pPr algn="ctr"/>
            <a:r>
              <a:rPr lang="en-US" dirty="0" smtClean="0">
                <a:solidFill>
                  <a:schemeClr val="bg1"/>
                </a:solidFill>
              </a:rPr>
              <a:t>7,410 USD</a:t>
            </a:r>
          </a:p>
          <a:p>
            <a:pPr algn="ctr"/>
            <a:endParaRPr 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zslim-logo-final-8th dec"/>
          <p:cNvPicPr>
            <a:picLocks noGrp="1" noChangeAspect="1"/>
          </p:cNvPicPr>
          <p:nvPr isPhoto="1"/>
        </p:nvPicPr>
        <p:blipFill>
          <a:blip r:embed="rId2" cstate="print">
            <a:lum/>
            <a:extLst>
              <a:ext uri="{28A0092B-C50C-407E-A947-70E740481C1C}">
                <a14:useLocalDpi xmlns="" xmlns:a14="http://schemas.microsoft.com/office/drawing/2010/main" val="0"/>
              </a:ext>
            </a:extLst>
          </a:blip>
          <a:stretch>
            <a:fillRect/>
          </a:stretch>
        </p:blipFill>
        <p:spPr>
          <a:xfrm>
            <a:off x="4495800" y="304800"/>
            <a:ext cx="3810000" cy="1316964"/>
          </a:xfrm>
          <a:prstGeom prst="rect">
            <a:avLst/>
          </a:prstGeom>
          <a:noFill/>
          <a:ln>
            <a:noFill/>
          </a:ln>
        </p:spPr>
      </p:pic>
      <p:sp>
        <p:nvSpPr>
          <p:cNvPr id="6" name="Title 5"/>
          <p:cNvSpPr>
            <a:spLocks noGrp="1"/>
          </p:cNvSpPr>
          <p:nvPr>
            <p:ph type="title"/>
          </p:nvPr>
        </p:nvSpPr>
        <p:spPr>
          <a:xfrm>
            <a:off x="457200" y="533400"/>
            <a:ext cx="5029200" cy="929640"/>
          </a:xfrm>
        </p:spPr>
        <p:txBody>
          <a:bodyPr>
            <a:normAutofit/>
          </a:bodyPr>
          <a:lstStyle/>
          <a:p>
            <a:r>
              <a:rPr lang="en-US" sz="3200" dirty="0" smtClean="0"/>
              <a:t>World Market Prices</a:t>
            </a:r>
            <a:endParaRPr lang="en-US" sz="3200" dirty="0"/>
          </a:p>
        </p:txBody>
      </p:sp>
      <p:sp>
        <p:nvSpPr>
          <p:cNvPr id="9" name="Content Placeholder 10"/>
          <p:cNvSpPr txBox="1">
            <a:spLocks/>
          </p:cNvSpPr>
          <p:nvPr/>
        </p:nvSpPr>
        <p:spPr>
          <a:xfrm>
            <a:off x="5257800" y="4495800"/>
            <a:ext cx="2895600" cy="1447800"/>
          </a:xfrm>
          <a:prstGeom prst="rect">
            <a:avLst/>
          </a:prstGeom>
        </p:spPr>
        <p:txBody>
          <a:bodyPr vert="horz">
            <a:normAutofit/>
          </a:bodyPr>
          <a:lstStyle/>
          <a:p>
            <a:pPr marL="274320" marR="0" lvl="0" indent="-274320" algn="l" defTabSz="914400" rtl="0" eaLnBrk="1" fontAlgn="auto" latinLnBrk="0" hangingPunct="1">
              <a:lnSpc>
                <a:spcPct val="100000"/>
              </a:lnSpc>
              <a:spcBef>
                <a:spcPts val="600"/>
              </a:spcBef>
              <a:spcAft>
                <a:spcPts val="0"/>
              </a:spcAft>
              <a:buClr>
                <a:schemeClr val="tx2"/>
              </a:buClr>
              <a:buSzPct val="73000"/>
              <a:buFont typeface="Wingdings 2"/>
              <a:buChar char=""/>
              <a:tabLst/>
              <a:defRPr/>
            </a:pPr>
            <a:endParaRPr kumimoji="0" lang="en-US" sz="2000" b="0" i="0" u="none" strike="noStrike" kern="1200" cap="none" spc="0" normalizeH="0" baseline="0" noProof="0" dirty="0" smtClean="0">
              <a:ln>
                <a:noFill/>
              </a:ln>
              <a:solidFill>
                <a:schemeClr val="bg2">
                  <a:lumMod val="50000"/>
                </a:schemeClr>
              </a:solidFill>
              <a:effectLst/>
              <a:uLnTx/>
              <a:uFillTx/>
              <a:latin typeface="+mn-lt"/>
              <a:ea typeface="+mn-ea"/>
              <a:cs typeface="+mn-cs"/>
            </a:endParaRPr>
          </a:p>
          <a:p>
            <a:pPr marL="274320" marR="0" lvl="0" indent="-274320" algn="l" defTabSz="914400" rtl="0" eaLnBrk="1" fontAlgn="auto" latinLnBrk="0" hangingPunct="1">
              <a:lnSpc>
                <a:spcPct val="100000"/>
              </a:lnSpc>
              <a:spcBef>
                <a:spcPts val="600"/>
              </a:spcBef>
              <a:spcAft>
                <a:spcPts val="0"/>
              </a:spcAft>
              <a:buClr>
                <a:schemeClr val="tx2"/>
              </a:buClr>
              <a:buSzPct val="73000"/>
              <a:buFont typeface="Wingdings 2"/>
              <a:buChar char=""/>
              <a:tabLst/>
              <a:defRPr/>
            </a:pPr>
            <a:endParaRPr kumimoji="0" lang="en-US" sz="2000" b="0" i="0" u="none" strike="noStrike" kern="1200" cap="none" spc="0" normalizeH="0" baseline="0" noProof="0" dirty="0" smtClean="0">
              <a:ln>
                <a:noFill/>
              </a:ln>
              <a:solidFill>
                <a:schemeClr val="bg2">
                  <a:lumMod val="50000"/>
                </a:schemeClr>
              </a:solidFill>
              <a:effectLst/>
              <a:uLnTx/>
              <a:uFillTx/>
              <a:latin typeface="+mn-lt"/>
              <a:ea typeface="+mn-ea"/>
              <a:cs typeface="+mn-cs"/>
            </a:endParaRPr>
          </a:p>
          <a:p>
            <a:pPr marL="274320" marR="0" lvl="0" indent="-274320" algn="l" defTabSz="914400" rtl="0" eaLnBrk="1" fontAlgn="auto" latinLnBrk="0" hangingPunct="1">
              <a:lnSpc>
                <a:spcPct val="100000"/>
              </a:lnSpc>
              <a:spcBef>
                <a:spcPts val="600"/>
              </a:spcBef>
              <a:spcAft>
                <a:spcPts val="0"/>
              </a:spcAft>
              <a:buClr>
                <a:schemeClr val="tx2"/>
              </a:buClr>
              <a:buSzPct val="73000"/>
              <a:buFont typeface="Wingdings 2"/>
              <a:buChar char=""/>
              <a:tabLst/>
              <a:defRPr/>
            </a:pPr>
            <a:endParaRPr kumimoji="0" lang="en-US" sz="2000" b="0" i="0" u="none" strike="noStrike" kern="1200" cap="none" spc="0" normalizeH="0" baseline="0" noProof="0" dirty="0" smtClean="0">
              <a:ln>
                <a:noFill/>
              </a:ln>
              <a:solidFill>
                <a:schemeClr val="bg2">
                  <a:lumMod val="50000"/>
                </a:schemeClr>
              </a:solidFill>
              <a:effectLst/>
              <a:uLnTx/>
              <a:uFillTx/>
              <a:latin typeface="+mn-lt"/>
              <a:ea typeface="+mn-ea"/>
              <a:cs typeface="+mn-cs"/>
            </a:endParaRPr>
          </a:p>
          <a:p>
            <a:pPr marL="274320" marR="0" lvl="0" indent="-274320" algn="l" defTabSz="914400" rtl="0" eaLnBrk="1" fontAlgn="auto" latinLnBrk="0" hangingPunct="1">
              <a:lnSpc>
                <a:spcPct val="100000"/>
              </a:lnSpc>
              <a:spcBef>
                <a:spcPts val="600"/>
              </a:spcBef>
              <a:spcAft>
                <a:spcPts val="0"/>
              </a:spcAft>
              <a:buClr>
                <a:schemeClr val="tx2"/>
              </a:buClr>
              <a:buSzPct val="73000"/>
              <a:buFont typeface="Wingdings 2"/>
              <a:buNone/>
              <a:tabLst/>
              <a:defRPr/>
            </a:pPr>
            <a:endParaRPr kumimoji="0" lang="en-US" sz="2000" b="0" i="0" u="none" strike="noStrike" kern="1200" cap="none" spc="0" normalizeH="0" baseline="0" noProof="0" dirty="0" smtClean="0">
              <a:ln>
                <a:noFill/>
              </a:ln>
              <a:solidFill>
                <a:schemeClr val="bg2">
                  <a:lumMod val="50000"/>
                </a:schemeClr>
              </a:solidFill>
              <a:effectLst/>
              <a:uLnTx/>
              <a:uFillTx/>
              <a:latin typeface="+mn-lt"/>
              <a:ea typeface="+mn-ea"/>
              <a:cs typeface="+mn-cs"/>
            </a:endParaRPr>
          </a:p>
          <a:p>
            <a:pPr marL="274320" marR="0" lvl="0" indent="-274320" algn="l" defTabSz="914400" rtl="0" eaLnBrk="1" fontAlgn="auto" latinLnBrk="0" hangingPunct="1">
              <a:lnSpc>
                <a:spcPct val="100000"/>
              </a:lnSpc>
              <a:spcBef>
                <a:spcPts val="600"/>
              </a:spcBef>
              <a:spcAft>
                <a:spcPts val="0"/>
              </a:spcAft>
              <a:buClr>
                <a:schemeClr val="tx2"/>
              </a:buClr>
              <a:buSzPct val="73000"/>
              <a:buFont typeface="Wingdings 2"/>
              <a:buChar char=""/>
              <a:tabLst/>
              <a:defRPr/>
            </a:pPr>
            <a:endParaRPr kumimoji="0" lang="en-US" sz="2000" b="0" i="0" u="none" strike="noStrike" kern="1200" cap="none" spc="0" normalizeH="0" baseline="0" noProof="0" dirty="0" smtClean="0">
              <a:ln>
                <a:noFill/>
              </a:ln>
              <a:solidFill>
                <a:schemeClr val="bg2">
                  <a:lumMod val="50000"/>
                </a:schemeClr>
              </a:solidFill>
              <a:effectLst/>
              <a:uLnTx/>
              <a:uFillTx/>
              <a:latin typeface="+mn-lt"/>
              <a:ea typeface="+mn-ea"/>
              <a:cs typeface="+mn-cs"/>
            </a:endParaRPr>
          </a:p>
          <a:p>
            <a:pPr marL="274320" marR="0" lvl="0" indent="-274320" algn="l" defTabSz="914400" rtl="0" eaLnBrk="1" fontAlgn="auto" latinLnBrk="0" hangingPunct="1">
              <a:lnSpc>
                <a:spcPct val="100000"/>
              </a:lnSpc>
              <a:spcBef>
                <a:spcPts val="600"/>
              </a:spcBef>
              <a:spcAft>
                <a:spcPts val="0"/>
              </a:spcAft>
              <a:buClr>
                <a:schemeClr val="tx2"/>
              </a:buClr>
              <a:buSzPct val="73000"/>
              <a:buFont typeface="Wingdings 2"/>
              <a:buNone/>
              <a:tabLst/>
              <a:defRPr/>
            </a:pPr>
            <a:endParaRPr kumimoji="0" lang="en-US" sz="2000" b="0" i="0" u="none" strike="noStrike" kern="1200" cap="none" spc="0" normalizeH="0" baseline="0" noProof="0" dirty="0" smtClean="0">
              <a:ln>
                <a:noFill/>
              </a:ln>
              <a:solidFill>
                <a:schemeClr val="bg2">
                  <a:lumMod val="50000"/>
                </a:schemeClr>
              </a:solidFill>
              <a:effectLst/>
              <a:uLnTx/>
              <a:uFillTx/>
              <a:latin typeface="+mn-lt"/>
              <a:ea typeface="+mn-ea"/>
              <a:cs typeface="+mn-cs"/>
            </a:endParaRPr>
          </a:p>
          <a:p>
            <a:pPr marL="274320" marR="0" lvl="0" indent="-274320" algn="l" defTabSz="914400" rtl="0" eaLnBrk="1" fontAlgn="auto" latinLnBrk="0" hangingPunct="1">
              <a:lnSpc>
                <a:spcPct val="100000"/>
              </a:lnSpc>
              <a:spcBef>
                <a:spcPts val="600"/>
              </a:spcBef>
              <a:spcAft>
                <a:spcPts val="0"/>
              </a:spcAft>
              <a:buClr>
                <a:schemeClr val="tx2"/>
              </a:buClr>
              <a:buSzPct val="73000"/>
              <a:buFont typeface="Wingdings 2"/>
              <a:buNone/>
              <a:tabLst/>
              <a:defRPr/>
            </a:pPr>
            <a:endParaRPr kumimoji="0" lang="en-US" sz="2600" b="0" i="0" u="none" strike="noStrike" kern="1200" cap="none" spc="0" normalizeH="0" baseline="0" noProof="0" dirty="0">
              <a:ln>
                <a:noFill/>
              </a:ln>
              <a:solidFill>
                <a:schemeClr val="accent6"/>
              </a:solidFill>
              <a:effectLst/>
              <a:uLnTx/>
              <a:uFillTx/>
              <a:latin typeface="+mn-lt"/>
              <a:ea typeface="+mn-ea"/>
              <a:cs typeface="+mn-cs"/>
            </a:endParaRPr>
          </a:p>
        </p:txBody>
      </p:sp>
      <p:graphicFrame>
        <p:nvGraphicFramePr>
          <p:cNvPr id="10" name="Table 9"/>
          <p:cNvGraphicFramePr>
            <a:graphicFrameLocks noGrp="1"/>
          </p:cNvGraphicFramePr>
          <p:nvPr/>
        </p:nvGraphicFramePr>
        <p:xfrm>
          <a:off x="152400" y="1752600"/>
          <a:ext cx="7848600" cy="3870960"/>
        </p:xfrm>
        <a:graphic>
          <a:graphicData uri="http://schemas.openxmlformats.org/drawingml/2006/table">
            <a:tbl>
              <a:tblPr firstRow="1" bandRow="1">
                <a:tableStyleId>{912C8C85-51F0-491E-9774-3900AFEF0FD7}</a:tableStyleId>
              </a:tblPr>
              <a:tblGrid>
                <a:gridCol w="3886200"/>
                <a:gridCol w="1981200"/>
                <a:gridCol w="1981200"/>
              </a:tblGrid>
              <a:tr h="381000">
                <a:tc>
                  <a:txBody>
                    <a:bodyPr/>
                    <a:lstStyle/>
                    <a:p>
                      <a:pPr algn="ctr"/>
                      <a:r>
                        <a:rPr lang="en-US" dirty="0" smtClean="0">
                          <a:solidFill>
                            <a:schemeClr val="tx1"/>
                          </a:solidFill>
                        </a:rPr>
                        <a:t>Product Name</a:t>
                      </a:r>
                      <a:endParaRPr lang="en-US" dirty="0">
                        <a:solidFill>
                          <a:schemeClr val="tx1"/>
                        </a:solidFill>
                      </a:endParaRPr>
                    </a:p>
                  </a:txBody>
                  <a:tcPr>
                    <a:solidFill>
                      <a:schemeClr val="bg1"/>
                    </a:solidFill>
                  </a:tcPr>
                </a:tc>
                <a:tc>
                  <a:txBody>
                    <a:bodyPr/>
                    <a:lstStyle/>
                    <a:p>
                      <a:pPr algn="ctr"/>
                      <a:r>
                        <a:rPr lang="en-US" dirty="0" smtClean="0">
                          <a:solidFill>
                            <a:schemeClr val="tx1"/>
                          </a:solidFill>
                        </a:rPr>
                        <a:t>Our</a:t>
                      </a:r>
                      <a:r>
                        <a:rPr lang="en-US" baseline="0" dirty="0" smtClean="0">
                          <a:solidFill>
                            <a:schemeClr val="tx1"/>
                          </a:solidFill>
                        </a:rPr>
                        <a:t> Price</a:t>
                      </a:r>
                      <a:endParaRPr lang="en-US" dirty="0">
                        <a:solidFill>
                          <a:schemeClr val="tx1"/>
                        </a:solidFill>
                      </a:endParaRPr>
                    </a:p>
                  </a:txBody>
                  <a:tcPr>
                    <a:solidFill>
                      <a:schemeClr val="bg1"/>
                    </a:solidFill>
                  </a:tcPr>
                </a:tc>
                <a:tc>
                  <a:txBody>
                    <a:bodyPr/>
                    <a:lstStyle/>
                    <a:p>
                      <a:pPr algn="ctr"/>
                      <a:r>
                        <a:rPr lang="en-US" dirty="0" smtClean="0">
                          <a:solidFill>
                            <a:schemeClr val="tx1"/>
                          </a:solidFill>
                        </a:rPr>
                        <a:t>World Price</a:t>
                      </a:r>
                      <a:endParaRPr lang="en-US" dirty="0">
                        <a:solidFill>
                          <a:schemeClr val="tx1"/>
                        </a:solidFill>
                      </a:endParaRPr>
                    </a:p>
                  </a:txBody>
                  <a:tcPr>
                    <a:solidFill>
                      <a:schemeClr val="bg1"/>
                    </a:solidFill>
                  </a:tcPr>
                </a:tc>
              </a:tr>
              <a:tr h="396240">
                <a:tc>
                  <a:txBody>
                    <a:bodyPr/>
                    <a:lstStyle/>
                    <a:p>
                      <a:pPr algn="ctr"/>
                      <a:r>
                        <a:rPr kumimoji="0" lang="en-US" b="0" i="0" kern="1200" dirty="0" err="1" smtClean="0">
                          <a:solidFill>
                            <a:schemeClr val="tx1"/>
                          </a:solidFill>
                          <a:latin typeface="+mn-lt"/>
                          <a:ea typeface="+mn-ea"/>
                          <a:cs typeface="+mn-cs"/>
                        </a:rPr>
                        <a:t>Ioniser</a:t>
                      </a:r>
                      <a:r>
                        <a:rPr kumimoji="0" lang="en-US" b="0" i="0" kern="1200" dirty="0" smtClean="0">
                          <a:solidFill>
                            <a:schemeClr val="tx1"/>
                          </a:solidFill>
                          <a:latin typeface="+mn-lt"/>
                          <a:ea typeface="+mn-ea"/>
                          <a:cs typeface="+mn-cs"/>
                        </a:rPr>
                        <a:t> 9</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aseline="0" dirty="0" smtClean="0"/>
                        <a:t>2800 USD</a:t>
                      </a:r>
                      <a:endParaRPr lang="en-US" dirty="0" smtClean="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5000 USD</a:t>
                      </a:r>
                    </a:p>
                  </a:txBody>
                  <a:tcPr/>
                </a:tc>
              </a:tr>
              <a:tr h="381000">
                <a:tc>
                  <a:txBody>
                    <a:bodyPr/>
                    <a:lstStyle/>
                    <a:p>
                      <a:pPr algn="ctr"/>
                      <a:r>
                        <a:rPr kumimoji="0" lang="en-US" b="0" i="0" kern="1200" dirty="0" err="1" smtClean="0">
                          <a:solidFill>
                            <a:schemeClr val="tx1"/>
                          </a:solidFill>
                          <a:latin typeface="+mn-lt"/>
                          <a:ea typeface="+mn-ea"/>
                          <a:cs typeface="+mn-cs"/>
                        </a:rPr>
                        <a:t>Nano</a:t>
                      </a:r>
                      <a:r>
                        <a:rPr kumimoji="0" lang="en-US" b="0" i="0" kern="1200" baseline="0" dirty="0" smtClean="0">
                          <a:solidFill>
                            <a:schemeClr val="tx1"/>
                          </a:solidFill>
                          <a:latin typeface="+mn-lt"/>
                          <a:ea typeface="+mn-ea"/>
                          <a:cs typeface="+mn-cs"/>
                        </a:rPr>
                        <a:t> </a:t>
                      </a:r>
                      <a:r>
                        <a:rPr kumimoji="0" lang="en-US" b="0" i="0" kern="1200" baseline="0" dirty="0" err="1" smtClean="0">
                          <a:solidFill>
                            <a:schemeClr val="tx1"/>
                          </a:solidFill>
                          <a:latin typeface="+mn-lt"/>
                          <a:ea typeface="+mn-ea"/>
                          <a:cs typeface="+mn-cs"/>
                        </a:rPr>
                        <a:t>Curcumin</a:t>
                      </a:r>
                      <a:endParaRPr lang="en-US" dirty="0">
                        <a:solidFill>
                          <a:schemeClr val="bg1"/>
                        </a:solidFill>
                      </a:endParaRPr>
                    </a:p>
                  </a:txBody>
                  <a:tcPr>
                    <a:solidFill>
                      <a:schemeClr val="accent6"/>
                    </a:solidFill>
                  </a:tcPr>
                </a:tc>
                <a:tc>
                  <a:txBody>
                    <a:bodyPr/>
                    <a:lstStyle/>
                    <a:p>
                      <a:pPr algn="ctr"/>
                      <a:r>
                        <a:rPr lang="en-US" dirty="0" smtClean="0">
                          <a:solidFill>
                            <a:schemeClr val="bg1"/>
                          </a:solidFill>
                        </a:rPr>
                        <a:t> 150</a:t>
                      </a:r>
                      <a:r>
                        <a:rPr lang="en-US" baseline="0" dirty="0" smtClean="0">
                          <a:solidFill>
                            <a:schemeClr val="bg1"/>
                          </a:solidFill>
                        </a:rPr>
                        <a:t> USD</a:t>
                      </a:r>
                      <a:endParaRPr lang="en-US" dirty="0">
                        <a:solidFill>
                          <a:schemeClr val="bg1"/>
                        </a:solidFill>
                      </a:endParaRPr>
                    </a:p>
                  </a:txBody>
                  <a:tcPr>
                    <a:solidFill>
                      <a:schemeClr val="accent6"/>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solidFill>
                            <a:schemeClr val="bg1"/>
                          </a:solidFill>
                        </a:rPr>
                        <a:t>150 USD</a:t>
                      </a:r>
                    </a:p>
                  </a:txBody>
                  <a:tcPr>
                    <a:solidFill>
                      <a:schemeClr val="accent6"/>
                    </a:solidFill>
                  </a:tcPr>
                </a:tc>
              </a:tr>
              <a:tr h="381000">
                <a:tc>
                  <a:txBody>
                    <a:bodyPr/>
                    <a:lstStyle/>
                    <a:p>
                      <a:pPr algn="ctr"/>
                      <a:r>
                        <a:rPr lang="en-US" dirty="0" smtClean="0"/>
                        <a:t>Dietician</a:t>
                      </a:r>
                      <a:endParaRPr lang="en-US" dirty="0"/>
                    </a:p>
                  </a:txBody>
                  <a:tcPr/>
                </a:tc>
                <a:tc>
                  <a:txBody>
                    <a:bodyPr/>
                    <a:lstStyle/>
                    <a:p>
                      <a:pPr algn="ctr"/>
                      <a:r>
                        <a:rPr lang="en-US" dirty="0" smtClean="0"/>
                        <a:t>400 USD</a:t>
                      </a:r>
                      <a:endParaRPr lang="en-US" dirty="0"/>
                    </a:p>
                  </a:txBody>
                  <a:tcPr/>
                </a:tc>
                <a:tc>
                  <a:txBody>
                    <a:bodyPr/>
                    <a:lstStyle/>
                    <a:p>
                      <a:r>
                        <a:rPr lang="en-US" dirty="0" smtClean="0"/>
                        <a:t>      400 USD</a:t>
                      </a:r>
                      <a:endParaRPr lang="en-US" dirty="0"/>
                    </a:p>
                  </a:txBody>
                  <a:tcPr/>
                </a:tc>
              </a:tr>
              <a:tr h="381000">
                <a:tc>
                  <a:txBody>
                    <a:bodyPr/>
                    <a:lstStyle/>
                    <a:p>
                      <a:pPr algn="ctr"/>
                      <a:r>
                        <a:rPr kumimoji="0" lang="en-US" b="0" i="0" kern="1200" dirty="0" smtClean="0">
                          <a:solidFill>
                            <a:schemeClr val="bg1"/>
                          </a:solidFill>
                          <a:latin typeface="+mn-lt"/>
                          <a:ea typeface="+mn-ea"/>
                          <a:cs typeface="+mn-cs"/>
                        </a:rPr>
                        <a:t>pH Tester</a:t>
                      </a:r>
                      <a:endParaRPr lang="en-US" dirty="0">
                        <a:solidFill>
                          <a:schemeClr val="bg1"/>
                        </a:solidFill>
                      </a:endParaRPr>
                    </a:p>
                  </a:txBody>
                  <a:tcPr>
                    <a:solidFill>
                      <a:schemeClr val="accent6"/>
                    </a:solidFill>
                  </a:tcPr>
                </a:tc>
                <a:tc>
                  <a:txBody>
                    <a:bodyPr/>
                    <a:lstStyle/>
                    <a:p>
                      <a:pPr algn="ctr"/>
                      <a:r>
                        <a:rPr lang="en-US" dirty="0" smtClean="0"/>
                        <a:t> </a:t>
                      </a:r>
                      <a:r>
                        <a:rPr lang="en-US" dirty="0" smtClean="0">
                          <a:solidFill>
                            <a:schemeClr val="bg1"/>
                          </a:solidFill>
                        </a:rPr>
                        <a:t>400</a:t>
                      </a:r>
                      <a:r>
                        <a:rPr lang="en-US" baseline="0" dirty="0" smtClean="0">
                          <a:solidFill>
                            <a:schemeClr val="bg1"/>
                          </a:solidFill>
                        </a:rPr>
                        <a:t> USD </a:t>
                      </a:r>
                      <a:endParaRPr lang="en-US" dirty="0">
                        <a:solidFill>
                          <a:schemeClr val="bg1"/>
                        </a:solidFill>
                      </a:endParaRPr>
                    </a:p>
                  </a:txBody>
                  <a:tcPr>
                    <a:solidFill>
                      <a:schemeClr val="accent6"/>
                    </a:solidFill>
                  </a:tcPr>
                </a:tc>
                <a:tc>
                  <a:txBody>
                    <a:bodyPr/>
                    <a:lstStyle/>
                    <a:p>
                      <a:r>
                        <a:rPr lang="en-US" dirty="0" smtClean="0"/>
                        <a:t>      </a:t>
                      </a:r>
                      <a:r>
                        <a:rPr lang="en-US" dirty="0" smtClean="0">
                          <a:solidFill>
                            <a:schemeClr val="bg1"/>
                          </a:solidFill>
                        </a:rPr>
                        <a:t>400 USD</a:t>
                      </a:r>
                      <a:endParaRPr lang="en-US" dirty="0">
                        <a:solidFill>
                          <a:schemeClr val="bg1"/>
                        </a:solidFill>
                      </a:endParaRPr>
                    </a:p>
                  </a:txBody>
                  <a:tcPr>
                    <a:solidFill>
                      <a:schemeClr val="accent6"/>
                    </a:solidFill>
                  </a:tcPr>
                </a:tc>
              </a:tr>
              <a:tr h="396240">
                <a:tc>
                  <a:txBody>
                    <a:bodyPr/>
                    <a:lstStyle/>
                    <a:p>
                      <a:pPr algn="ctr"/>
                      <a:r>
                        <a:rPr kumimoji="0" lang="en-US" b="0" i="0" kern="1200" dirty="0" smtClean="0">
                          <a:solidFill>
                            <a:schemeClr val="tx1"/>
                          </a:solidFill>
                          <a:latin typeface="+mn-lt"/>
                          <a:ea typeface="+mn-ea"/>
                          <a:cs typeface="+mn-cs"/>
                        </a:rPr>
                        <a:t> I Challenge Book</a:t>
                      </a:r>
                      <a:endParaRPr lang="en-US" dirty="0">
                        <a:solidFill>
                          <a:schemeClr val="bg1"/>
                        </a:solidFill>
                      </a:endParaRPr>
                    </a:p>
                  </a:txBody>
                  <a:tcPr>
                    <a:solidFill>
                      <a:schemeClr val="bg1"/>
                    </a:solidFill>
                  </a:tcPr>
                </a:tc>
                <a:tc>
                  <a:txBody>
                    <a:bodyPr/>
                    <a:lstStyle/>
                    <a:p>
                      <a:pPr algn="ctr"/>
                      <a:r>
                        <a:rPr lang="en-US" dirty="0" smtClean="0">
                          <a:solidFill>
                            <a:schemeClr val="tx1"/>
                          </a:solidFill>
                        </a:rPr>
                        <a:t>11 USD</a:t>
                      </a:r>
                      <a:endParaRPr lang="en-US" dirty="0">
                        <a:solidFill>
                          <a:schemeClr val="tx1"/>
                        </a:solidFill>
                      </a:endParaRPr>
                    </a:p>
                  </a:txBody>
                  <a:tcP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bg1"/>
                          </a:solidFill>
                        </a:rPr>
                        <a:t>     </a:t>
                      </a:r>
                      <a:r>
                        <a:rPr lang="en-US" dirty="0" smtClean="0">
                          <a:solidFill>
                            <a:schemeClr val="tx1"/>
                          </a:solidFill>
                        </a:rPr>
                        <a:t>Not Available</a:t>
                      </a:r>
                    </a:p>
                  </a:txBody>
                  <a:tcPr>
                    <a:solidFill>
                      <a:schemeClr val="bg1"/>
                    </a:solidFill>
                  </a:tcPr>
                </a:tc>
              </a:tr>
              <a:tr h="304800">
                <a:tc>
                  <a:txBody>
                    <a:bodyPr/>
                    <a:lstStyle/>
                    <a:p>
                      <a:pPr algn="ctr"/>
                      <a:r>
                        <a:rPr kumimoji="0" lang="en-US" b="0" i="0" kern="1200" dirty="0" smtClean="0">
                          <a:solidFill>
                            <a:schemeClr val="bg1"/>
                          </a:solidFill>
                          <a:latin typeface="+mn-lt"/>
                          <a:ea typeface="+mn-ea"/>
                          <a:cs typeface="+mn-cs"/>
                        </a:rPr>
                        <a:t>Healing Music DVD</a:t>
                      </a:r>
                      <a:endParaRPr lang="en-US" dirty="0">
                        <a:solidFill>
                          <a:schemeClr val="bg1"/>
                        </a:solidFill>
                      </a:endParaRPr>
                    </a:p>
                  </a:txBody>
                  <a:tcPr>
                    <a:solidFill>
                      <a:schemeClr val="accent6"/>
                    </a:solidFill>
                  </a:tcPr>
                </a:tc>
                <a:tc>
                  <a:txBody>
                    <a:bodyPr/>
                    <a:lstStyle/>
                    <a:p>
                      <a:pPr algn="ctr"/>
                      <a:r>
                        <a:rPr lang="en-US" dirty="0" smtClean="0">
                          <a:solidFill>
                            <a:schemeClr val="bg1"/>
                          </a:solidFill>
                        </a:rPr>
                        <a:t>60 USD</a:t>
                      </a:r>
                      <a:endParaRPr lang="en-US" dirty="0">
                        <a:solidFill>
                          <a:schemeClr val="bg1"/>
                        </a:solidFill>
                      </a:endParaRPr>
                    </a:p>
                  </a:txBody>
                  <a:tcPr>
                    <a:solidFill>
                      <a:schemeClr val="accent6"/>
                    </a:solidFill>
                  </a:tcPr>
                </a:tc>
                <a:tc>
                  <a:txBody>
                    <a:bodyPr/>
                    <a:lstStyle/>
                    <a:p>
                      <a:r>
                        <a:rPr lang="en-US" dirty="0" smtClean="0">
                          <a:solidFill>
                            <a:schemeClr val="bg1"/>
                          </a:solidFill>
                        </a:rPr>
                        <a:t>      Not </a:t>
                      </a:r>
                      <a:r>
                        <a:rPr lang="en-US" dirty="0" err="1" smtClean="0">
                          <a:solidFill>
                            <a:schemeClr val="bg1"/>
                          </a:solidFill>
                        </a:rPr>
                        <a:t>Avilable</a:t>
                      </a:r>
                      <a:endParaRPr lang="en-US" dirty="0">
                        <a:solidFill>
                          <a:schemeClr val="bg1"/>
                        </a:solidFill>
                      </a:endParaRPr>
                    </a:p>
                  </a:txBody>
                  <a:tcPr>
                    <a:solidFill>
                      <a:schemeClr val="accent6"/>
                    </a:solidFill>
                  </a:tcPr>
                </a:tc>
              </a:tr>
              <a:tr h="396240">
                <a:tc>
                  <a:txBody>
                    <a:bodyPr/>
                    <a:lstStyle/>
                    <a:p>
                      <a:pPr algn="ctr"/>
                      <a:r>
                        <a:rPr kumimoji="0" lang="en-US" b="0" i="0" kern="1200" dirty="0" smtClean="0">
                          <a:solidFill>
                            <a:schemeClr val="tx1"/>
                          </a:solidFill>
                          <a:latin typeface="+mn-lt"/>
                          <a:ea typeface="+mn-ea"/>
                          <a:cs typeface="+mn-cs"/>
                        </a:rPr>
                        <a:t>Zcure Spray</a:t>
                      </a:r>
                      <a:endParaRPr lang="en-US" dirty="0">
                        <a:solidFill>
                          <a:schemeClr val="bg1"/>
                        </a:solidFill>
                      </a:endParaRPr>
                    </a:p>
                  </a:txBody>
                  <a:tcPr>
                    <a:solidFill>
                      <a:schemeClr val="bg1"/>
                    </a:solidFill>
                  </a:tcPr>
                </a:tc>
                <a:tc>
                  <a:txBody>
                    <a:bodyPr/>
                    <a:lstStyle/>
                    <a:p>
                      <a:pPr algn="ctr"/>
                      <a:r>
                        <a:rPr lang="en-US" dirty="0" smtClean="0">
                          <a:solidFill>
                            <a:schemeClr val="tx1"/>
                          </a:solidFill>
                        </a:rPr>
                        <a:t>135 USD</a:t>
                      </a:r>
                      <a:endParaRPr lang="en-US" dirty="0">
                        <a:solidFill>
                          <a:schemeClr val="tx1"/>
                        </a:solidFill>
                      </a:endParaRPr>
                    </a:p>
                  </a:txBody>
                  <a:tcPr>
                    <a:solidFill>
                      <a:schemeClr val="bg1"/>
                    </a:solidFill>
                  </a:tcPr>
                </a:tc>
                <a:tc>
                  <a:txBody>
                    <a:bodyPr/>
                    <a:lstStyle/>
                    <a:p>
                      <a:r>
                        <a:rPr lang="en-US" dirty="0" smtClean="0">
                          <a:solidFill>
                            <a:schemeClr val="tx1"/>
                          </a:solidFill>
                        </a:rPr>
                        <a:t>      Not</a:t>
                      </a:r>
                      <a:r>
                        <a:rPr lang="en-US" baseline="0" dirty="0" smtClean="0">
                          <a:solidFill>
                            <a:schemeClr val="tx1"/>
                          </a:solidFill>
                        </a:rPr>
                        <a:t> Available</a:t>
                      </a:r>
                      <a:endParaRPr lang="en-US" dirty="0">
                        <a:solidFill>
                          <a:schemeClr val="tx1"/>
                        </a:solidFill>
                      </a:endParaRPr>
                    </a:p>
                  </a:txBody>
                  <a:tcPr>
                    <a:solidFill>
                      <a:schemeClr val="bg1"/>
                    </a:solidFill>
                  </a:tcPr>
                </a:tc>
              </a:tr>
              <a:tr h="396240">
                <a:tc>
                  <a:txBody>
                    <a:bodyPr/>
                    <a:lstStyle/>
                    <a:p>
                      <a:pPr algn="ctr"/>
                      <a:r>
                        <a:rPr kumimoji="0" lang="en-US" b="0" i="0" kern="1200" dirty="0" err="1" smtClean="0">
                          <a:solidFill>
                            <a:schemeClr val="bg1"/>
                          </a:solidFill>
                          <a:latin typeface="+mn-lt"/>
                          <a:ea typeface="+mn-ea"/>
                          <a:cs typeface="+mn-cs"/>
                        </a:rPr>
                        <a:t>Spirulina</a:t>
                      </a:r>
                      <a:r>
                        <a:rPr kumimoji="0" lang="en-US" b="0" i="0" kern="1200" dirty="0" smtClean="0">
                          <a:solidFill>
                            <a:schemeClr val="bg1"/>
                          </a:solidFill>
                          <a:latin typeface="+mn-lt"/>
                          <a:ea typeface="+mn-ea"/>
                          <a:cs typeface="+mn-cs"/>
                        </a:rPr>
                        <a:t> +</a:t>
                      </a:r>
                      <a:endParaRPr lang="en-US" dirty="0">
                        <a:solidFill>
                          <a:schemeClr val="bg1"/>
                        </a:solidFill>
                      </a:endParaRPr>
                    </a:p>
                  </a:txBody>
                  <a:tcPr>
                    <a:solidFill>
                      <a:schemeClr val="accent6"/>
                    </a:solidFill>
                  </a:tcPr>
                </a:tc>
                <a:tc>
                  <a:txBody>
                    <a:bodyPr/>
                    <a:lstStyle/>
                    <a:p>
                      <a:pPr algn="ctr"/>
                      <a:r>
                        <a:rPr lang="en-US" dirty="0" smtClean="0">
                          <a:solidFill>
                            <a:schemeClr val="bg1"/>
                          </a:solidFill>
                        </a:rPr>
                        <a:t>60 USD</a:t>
                      </a:r>
                      <a:endParaRPr lang="en-US" dirty="0">
                        <a:solidFill>
                          <a:schemeClr val="bg1"/>
                        </a:solidFill>
                      </a:endParaRPr>
                    </a:p>
                  </a:txBody>
                  <a:tcPr>
                    <a:solidFill>
                      <a:schemeClr val="accent6"/>
                    </a:solidFill>
                  </a:tcPr>
                </a:tc>
                <a:tc>
                  <a:txBody>
                    <a:bodyPr/>
                    <a:lstStyle/>
                    <a:p>
                      <a:r>
                        <a:rPr lang="en-US" dirty="0" smtClean="0">
                          <a:solidFill>
                            <a:schemeClr val="bg1"/>
                          </a:solidFill>
                        </a:rPr>
                        <a:t>      60 USD</a:t>
                      </a:r>
                      <a:endParaRPr lang="en-US" dirty="0">
                        <a:solidFill>
                          <a:schemeClr val="bg1"/>
                        </a:solidFill>
                      </a:endParaRPr>
                    </a:p>
                  </a:txBody>
                  <a:tcPr>
                    <a:solidFill>
                      <a:schemeClr val="accent6"/>
                    </a:solidFill>
                  </a:tcPr>
                </a:tc>
              </a:tr>
              <a:tr h="396240">
                <a:tc>
                  <a:txBody>
                    <a:bodyPr/>
                    <a:lstStyle/>
                    <a:p>
                      <a:pPr algn="ctr"/>
                      <a:r>
                        <a:rPr kumimoji="0" lang="en-US" b="0" i="0" kern="1200" dirty="0" smtClean="0">
                          <a:solidFill>
                            <a:schemeClr val="tx1"/>
                          </a:solidFill>
                          <a:latin typeface="+mn-lt"/>
                          <a:ea typeface="+mn-ea"/>
                          <a:cs typeface="+mn-cs"/>
                        </a:rPr>
                        <a:t>Freight</a:t>
                      </a:r>
                      <a:r>
                        <a:rPr kumimoji="0" lang="en-US" b="0" i="0" kern="1200" baseline="0" dirty="0" smtClean="0">
                          <a:solidFill>
                            <a:schemeClr val="tx1"/>
                          </a:solidFill>
                          <a:latin typeface="+mn-lt"/>
                          <a:ea typeface="+mn-ea"/>
                          <a:cs typeface="+mn-cs"/>
                        </a:rPr>
                        <a:t> Charges</a:t>
                      </a:r>
                      <a:endParaRPr lang="en-US" dirty="0">
                        <a:solidFill>
                          <a:schemeClr val="bg1"/>
                        </a:solidFill>
                      </a:endParaRPr>
                    </a:p>
                  </a:txBody>
                  <a:tcPr>
                    <a:solidFill>
                      <a:schemeClr val="bg1"/>
                    </a:solidFill>
                  </a:tcPr>
                </a:tc>
                <a:tc>
                  <a:txBody>
                    <a:bodyPr/>
                    <a:lstStyle/>
                    <a:p>
                      <a:pPr algn="ctr"/>
                      <a:r>
                        <a:rPr lang="en-US" dirty="0" smtClean="0">
                          <a:solidFill>
                            <a:schemeClr val="tx1"/>
                          </a:solidFill>
                        </a:rPr>
                        <a:t>400</a:t>
                      </a:r>
                      <a:r>
                        <a:rPr lang="en-US" baseline="0" dirty="0" smtClean="0">
                          <a:solidFill>
                            <a:schemeClr val="tx1"/>
                          </a:solidFill>
                        </a:rPr>
                        <a:t> USD</a:t>
                      </a:r>
                      <a:endParaRPr lang="en-US" dirty="0">
                        <a:solidFill>
                          <a:schemeClr val="tx1"/>
                        </a:solidFill>
                      </a:endParaRPr>
                    </a:p>
                  </a:txBody>
                  <a:tcPr>
                    <a:solidFill>
                      <a:schemeClr val="bg1"/>
                    </a:solidFill>
                  </a:tcPr>
                </a:tc>
                <a:tc>
                  <a:txBody>
                    <a:bodyPr/>
                    <a:lstStyle/>
                    <a:p>
                      <a:r>
                        <a:rPr lang="en-US" dirty="0" smtClean="0">
                          <a:solidFill>
                            <a:schemeClr val="bg1"/>
                          </a:solidFill>
                        </a:rPr>
                        <a:t>     </a:t>
                      </a:r>
                      <a:r>
                        <a:rPr lang="en-US" dirty="0" smtClean="0">
                          <a:solidFill>
                            <a:schemeClr val="tx1"/>
                          </a:solidFill>
                        </a:rPr>
                        <a:t> 400 USD</a:t>
                      </a:r>
                      <a:endParaRPr lang="en-US" dirty="0">
                        <a:solidFill>
                          <a:schemeClr val="tx1"/>
                        </a:solidFill>
                      </a:endParaRPr>
                    </a:p>
                  </a:txBody>
                  <a:tcPr>
                    <a:solidFill>
                      <a:schemeClr val="bg1"/>
                    </a:solidFill>
                  </a:tcPr>
                </a:tc>
              </a:tr>
            </a:tbl>
          </a:graphicData>
        </a:graphic>
      </p:graphicFrame>
      <p:sp>
        <p:nvSpPr>
          <p:cNvPr id="8" name="Rounded Rectangle 7"/>
          <p:cNvSpPr/>
          <p:nvPr/>
        </p:nvSpPr>
        <p:spPr>
          <a:xfrm>
            <a:off x="4191000" y="6172200"/>
            <a:ext cx="1828800"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a:p>
            <a:pPr algn="ctr"/>
            <a:r>
              <a:rPr lang="en-US" dirty="0" smtClean="0">
                <a:solidFill>
                  <a:schemeClr val="bg1"/>
                </a:solidFill>
              </a:rPr>
              <a:t>4,466 USD</a:t>
            </a:r>
          </a:p>
          <a:p>
            <a:pPr algn="ctr"/>
            <a:endParaRPr lang="en-US" dirty="0"/>
          </a:p>
        </p:txBody>
      </p:sp>
      <p:sp>
        <p:nvSpPr>
          <p:cNvPr id="11" name="Rounded Rectangle 10"/>
          <p:cNvSpPr/>
          <p:nvPr/>
        </p:nvSpPr>
        <p:spPr>
          <a:xfrm>
            <a:off x="6248400" y="6172200"/>
            <a:ext cx="1828800"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a:p>
            <a:pPr algn="ctr"/>
            <a:r>
              <a:rPr lang="en-US" dirty="0" smtClean="0">
                <a:solidFill>
                  <a:schemeClr val="bg1"/>
                </a:solidFill>
              </a:rPr>
              <a:t>6,460 USD</a:t>
            </a:r>
          </a:p>
          <a:p>
            <a:pPr algn="ctr"/>
            <a:endParaRPr 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zslim-logo-final-8th dec"/>
          <p:cNvPicPr>
            <a:picLocks noGrp="1" noChangeAspect="1"/>
          </p:cNvPicPr>
          <p:nvPr isPhoto="1"/>
        </p:nvPicPr>
        <p:blipFill>
          <a:blip r:embed="rId2" cstate="print">
            <a:lum/>
            <a:extLst>
              <a:ext uri="{28A0092B-C50C-407E-A947-70E740481C1C}">
                <a14:useLocalDpi xmlns="" xmlns:a14="http://schemas.microsoft.com/office/drawing/2010/main" val="0"/>
              </a:ext>
            </a:extLst>
          </a:blip>
          <a:stretch>
            <a:fillRect/>
          </a:stretch>
        </p:blipFill>
        <p:spPr>
          <a:xfrm>
            <a:off x="4495800" y="304800"/>
            <a:ext cx="3810000" cy="1316964"/>
          </a:xfrm>
          <a:prstGeom prst="rect">
            <a:avLst/>
          </a:prstGeom>
          <a:noFill/>
          <a:ln>
            <a:noFill/>
          </a:ln>
        </p:spPr>
      </p:pic>
      <p:sp>
        <p:nvSpPr>
          <p:cNvPr id="6" name="Title 5"/>
          <p:cNvSpPr>
            <a:spLocks noGrp="1"/>
          </p:cNvSpPr>
          <p:nvPr>
            <p:ph type="title"/>
          </p:nvPr>
        </p:nvSpPr>
        <p:spPr>
          <a:xfrm>
            <a:off x="457200" y="533400"/>
            <a:ext cx="5410200" cy="929640"/>
          </a:xfrm>
        </p:spPr>
        <p:txBody>
          <a:bodyPr>
            <a:normAutofit/>
          </a:bodyPr>
          <a:lstStyle/>
          <a:p>
            <a:r>
              <a:rPr lang="en-US" sz="3200" dirty="0" smtClean="0"/>
              <a:t>Doctor’s reports</a:t>
            </a:r>
            <a:endParaRPr lang="en-US" sz="3200" dirty="0"/>
          </a:p>
        </p:txBody>
      </p:sp>
      <p:sp>
        <p:nvSpPr>
          <p:cNvPr id="7" name="Rectangle 6"/>
          <p:cNvSpPr/>
          <p:nvPr/>
        </p:nvSpPr>
        <p:spPr>
          <a:xfrm>
            <a:off x="304800" y="1600200"/>
            <a:ext cx="3657600" cy="4800600"/>
          </a:xfrm>
          <a:prstGeom prst="rect">
            <a:avLst/>
          </a:prstGeom>
          <a:solidFill>
            <a:schemeClr val="bg1"/>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4191000" y="1600200"/>
            <a:ext cx="3657600" cy="4800600"/>
          </a:xfrm>
          <a:prstGeom prst="rect">
            <a:avLst/>
          </a:prstGeom>
          <a:solidFill>
            <a:schemeClr val="bg1"/>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C:\Users\Admin\Desktop\nbgs ppt details\img1.jpg"/>
          <p:cNvPicPr>
            <a:picLocks noChangeAspect="1" noChangeArrowheads="1"/>
          </p:cNvPicPr>
          <p:nvPr/>
        </p:nvPicPr>
        <p:blipFill>
          <a:blip r:embed="rId3" cstate="print"/>
          <a:srcRect/>
          <a:stretch>
            <a:fillRect/>
          </a:stretch>
        </p:blipFill>
        <p:spPr bwMode="auto">
          <a:xfrm>
            <a:off x="381000" y="1711797"/>
            <a:ext cx="3505200" cy="4612803"/>
          </a:xfrm>
          <a:prstGeom prst="rect">
            <a:avLst/>
          </a:prstGeom>
          <a:noFill/>
        </p:spPr>
      </p:pic>
      <p:pic>
        <p:nvPicPr>
          <p:cNvPr id="1027" name="Picture 3" descr="C:\Users\Admin\Desktop\nbgs ppt details\img2.jpg"/>
          <p:cNvPicPr>
            <a:picLocks noChangeAspect="1" noChangeArrowheads="1"/>
          </p:cNvPicPr>
          <p:nvPr/>
        </p:nvPicPr>
        <p:blipFill>
          <a:blip r:embed="rId4" cstate="print"/>
          <a:srcRect/>
          <a:stretch>
            <a:fillRect/>
          </a:stretch>
        </p:blipFill>
        <p:spPr bwMode="auto">
          <a:xfrm>
            <a:off x="4267200" y="1676400"/>
            <a:ext cx="3505200" cy="4648200"/>
          </a:xfrm>
          <a:prstGeom prst="rect">
            <a:avLst/>
          </a:prstGeom>
          <a:noFill/>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zslim-logo-final-8th dec"/>
          <p:cNvPicPr>
            <a:picLocks noGrp="1" noChangeAspect="1"/>
          </p:cNvPicPr>
          <p:nvPr isPhoto="1"/>
        </p:nvPicPr>
        <p:blipFill>
          <a:blip r:embed="rId2" cstate="print">
            <a:lum/>
            <a:extLst>
              <a:ext uri="{28A0092B-C50C-407E-A947-70E740481C1C}">
                <a14:useLocalDpi xmlns="" xmlns:a14="http://schemas.microsoft.com/office/drawing/2010/main" val="0"/>
              </a:ext>
            </a:extLst>
          </a:blip>
          <a:stretch>
            <a:fillRect/>
          </a:stretch>
        </p:blipFill>
        <p:spPr>
          <a:xfrm>
            <a:off x="4495800" y="304800"/>
            <a:ext cx="3810000" cy="1316964"/>
          </a:xfrm>
          <a:prstGeom prst="rect">
            <a:avLst/>
          </a:prstGeom>
          <a:noFill/>
          <a:ln>
            <a:noFill/>
          </a:ln>
        </p:spPr>
      </p:pic>
      <p:sp>
        <p:nvSpPr>
          <p:cNvPr id="6" name="Title 5"/>
          <p:cNvSpPr>
            <a:spLocks noGrp="1"/>
          </p:cNvSpPr>
          <p:nvPr>
            <p:ph type="title"/>
          </p:nvPr>
        </p:nvSpPr>
        <p:spPr>
          <a:xfrm>
            <a:off x="457200" y="533400"/>
            <a:ext cx="5410200" cy="929640"/>
          </a:xfrm>
        </p:spPr>
        <p:txBody>
          <a:bodyPr>
            <a:normAutofit/>
          </a:bodyPr>
          <a:lstStyle/>
          <a:p>
            <a:r>
              <a:rPr lang="en-US" sz="3200" dirty="0" smtClean="0"/>
              <a:t>Doctor’s reports</a:t>
            </a:r>
            <a:endParaRPr lang="en-US" sz="3200" dirty="0"/>
          </a:p>
        </p:txBody>
      </p:sp>
      <p:sp>
        <p:nvSpPr>
          <p:cNvPr id="7" name="Rectangle 6"/>
          <p:cNvSpPr/>
          <p:nvPr/>
        </p:nvSpPr>
        <p:spPr>
          <a:xfrm>
            <a:off x="304800" y="1600200"/>
            <a:ext cx="3657600" cy="4800600"/>
          </a:xfrm>
          <a:prstGeom prst="rect">
            <a:avLst/>
          </a:prstGeom>
          <a:solidFill>
            <a:schemeClr val="bg1"/>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4191000" y="1600200"/>
            <a:ext cx="3657600" cy="4800600"/>
          </a:xfrm>
          <a:prstGeom prst="rect">
            <a:avLst/>
          </a:prstGeom>
          <a:solidFill>
            <a:schemeClr val="bg1"/>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C:\Users\Admin\Desktop\nbgs ppt details\WhatsApp Image 2016-11-08 at 6.47.47 AM.jpeg"/>
          <p:cNvPicPr>
            <a:picLocks noChangeAspect="1" noChangeArrowheads="1"/>
          </p:cNvPicPr>
          <p:nvPr/>
        </p:nvPicPr>
        <p:blipFill>
          <a:blip r:embed="rId3" cstate="print"/>
          <a:srcRect/>
          <a:stretch>
            <a:fillRect/>
          </a:stretch>
        </p:blipFill>
        <p:spPr bwMode="auto">
          <a:xfrm>
            <a:off x="381000" y="1676400"/>
            <a:ext cx="3505200" cy="4692649"/>
          </a:xfrm>
          <a:prstGeom prst="rect">
            <a:avLst/>
          </a:prstGeom>
          <a:noFill/>
        </p:spPr>
      </p:pic>
      <p:pic>
        <p:nvPicPr>
          <p:cNvPr id="2051" name="Picture 3" descr="C:\Users\Admin\Desktop\nbgs ppt details\WhatsApp Image 2016-11-08 at 6.47.48 AM.jpeg"/>
          <p:cNvPicPr>
            <a:picLocks noChangeAspect="1" noChangeArrowheads="1"/>
          </p:cNvPicPr>
          <p:nvPr/>
        </p:nvPicPr>
        <p:blipFill>
          <a:blip r:embed="rId4" cstate="print"/>
          <a:srcRect/>
          <a:stretch>
            <a:fillRect/>
          </a:stretch>
        </p:blipFill>
        <p:spPr bwMode="auto">
          <a:xfrm>
            <a:off x="4267200" y="1676400"/>
            <a:ext cx="3505200" cy="4648200"/>
          </a:xfrm>
          <a:prstGeom prst="rect">
            <a:avLst/>
          </a:prstGeom>
          <a:noFill/>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zslim-logo-final-8th dec"/>
          <p:cNvPicPr>
            <a:picLocks noGrp="1" noChangeAspect="1"/>
          </p:cNvPicPr>
          <p:nvPr isPhoto="1"/>
        </p:nvPicPr>
        <p:blipFill>
          <a:blip r:embed="rId2" cstate="print">
            <a:lum/>
            <a:extLst>
              <a:ext uri="{28A0092B-C50C-407E-A947-70E740481C1C}">
                <a14:useLocalDpi xmlns="" xmlns:a14="http://schemas.microsoft.com/office/drawing/2010/main" val="0"/>
              </a:ext>
            </a:extLst>
          </a:blip>
          <a:stretch>
            <a:fillRect/>
          </a:stretch>
        </p:blipFill>
        <p:spPr>
          <a:xfrm>
            <a:off x="4495800" y="304800"/>
            <a:ext cx="3810000" cy="1316964"/>
          </a:xfrm>
          <a:prstGeom prst="rect">
            <a:avLst/>
          </a:prstGeom>
          <a:noFill/>
          <a:ln>
            <a:noFill/>
          </a:ln>
        </p:spPr>
      </p:pic>
      <p:sp>
        <p:nvSpPr>
          <p:cNvPr id="11" name="Content Placeholder 10"/>
          <p:cNvSpPr>
            <a:spLocks noGrp="1"/>
          </p:cNvSpPr>
          <p:nvPr>
            <p:ph idx="1"/>
          </p:nvPr>
        </p:nvSpPr>
        <p:spPr>
          <a:xfrm>
            <a:off x="0" y="2057400"/>
            <a:ext cx="7315200" cy="4038600"/>
          </a:xfrm>
        </p:spPr>
        <p:txBody>
          <a:bodyPr>
            <a:normAutofit/>
          </a:bodyPr>
          <a:lstStyle/>
          <a:p>
            <a:pPr algn="just"/>
            <a:r>
              <a:rPr lang="en-US" sz="2000" b="1" dirty="0" smtClean="0">
                <a:solidFill>
                  <a:schemeClr val="bg2">
                    <a:lumMod val="50000"/>
                  </a:schemeClr>
                </a:solidFill>
              </a:rPr>
              <a:t> The space surrounds us and represents things beyond, composed of pure energy. You have your own thoughts &amp; creative energy. The philosophers set themselves to penetrate into the sky and get lost in the emptiness within them. This elevates them to generate the power to invent …the power to create … This music will help you to explore the space within you. As a result, you will be able to explore the ability to think, create, invent and express higher values such as compassion, benevolence &amp; </a:t>
            </a:r>
            <a:r>
              <a:rPr lang="en-US" sz="2000" b="1" dirty="0" err="1" smtClean="0">
                <a:solidFill>
                  <a:schemeClr val="bg2">
                    <a:lumMod val="50000"/>
                  </a:schemeClr>
                </a:solidFill>
              </a:rPr>
              <a:t>wisdom.This</a:t>
            </a:r>
            <a:r>
              <a:rPr lang="en-US" sz="2000" b="1" dirty="0" smtClean="0">
                <a:solidFill>
                  <a:schemeClr val="bg2">
                    <a:lumMod val="50000"/>
                  </a:schemeClr>
                </a:solidFill>
              </a:rPr>
              <a:t> music is composed in </a:t>
            </a:r>
            <a:r>
              <a:rPr lang="en-US" sz="2000" b="1" dirty="0" err="1" smtClean="0">
                <a:solidFill>
                  <a:schemeClr val="bg2">
                    <a:lumMod val="50000"/>
                  </a:schemeClr>
                </a:solidFill>
              </a:rPr>
              <a:t>Raag</a:t>
            </a:r>
            <a:r>
              <a:rPr lang="en-US" sz="2000" b="1" dirty="0" smtClean="0">
                <a:solidFill>
                  <a:schemeClr val="bg2">
                    <a:lumMod val="50000"/>
                  </a:schemeClr>
                </a:solidFill>
              </a:rPr>
              <a:t> </a:t>
            </a:r>
            <a:r>
              <a:rPr lang="en-US" sz="2000" b="1" dirty="0" err="1" smtClean="0">
                <a:solidFill>
                  <a:schemeClr val="bg2">
                    <a:lumMod val="50000"/>
                  </a:schemeClr>
                </a:solidFill>
              </a:rPr>
              <a:t>Girwani</a:t>
            </a:r>
            <a:r>
              <a:rPr lang="en-US" sz="2000" b="1" dirty="0" smtClean="0">
                <a:solidFill>
                  <a:schemeClr val="bg2">
                    <a:lumMod val="50000"/>
                  </a:schemeClr>
                </a:solidFill>
              </a:rPr>
              <a:t>. The live instruments used in this music are Mandolin, </a:t>
            </a:r>
            <a:r>
              <a:rPr lang="en-US" sz="2000" b="1" dirty="0" err="1" smtClean="0">
                <a:solidFill>
                  <a:schemeClr val="bg2">
                    <a:lumMod val="50000"/>
                  </a:schemeClr>
                </a:solidFill>
              </a:rPr>
              <a:t>Santoor</a:t>
            </a:r>
            <a:r>
              <a:rPr lang="en-US" sz="2000" b="1" dirty="0" smtClean="0">
                <a:solidFill>
                  <a:schemeClr val="bg2">
                    <a:lumMod val="50000"/>
                  </a:schemeClr>
                </a:solidFill>
              </a:rPr>
              <a:t>,  Guitar etc.</a:t>
            </a:r>
            <a:endParaRPr lang="en-US" sz="2000" dirty="0" smtClean="0">
              <a:solidFill>
                <a:schemeClr val="bg2">
                  <a:lumMod val="50000"/>
                </a:schemeClr>
              </a:solidFill>
            </a:endParaRPr>
          </a:p>
          <a:p>
            <a:pPr algn="just"/>
            <a:endParaRPr lang="en-US" sz="2000" dirty="0" smtClean="0">
              <a:solidFill>
                <a:schemeClr val="bg2">
                  <a:lumMod val="50000"/>
                </a:schemeClr>
              </a:solidFill>
            </a:endParaRPr>
          </a:p>
          <a:p>
            <a:pPr algn="just">
              <a:buNone/>
            </a:pPr>
            <a:endParaRPr lang="en-US" sz="2000" dirty="0" smtClean="0">
              <a:solidFill>
                <a:schemeClr val="bg2">
                  <a:lumMod val="50000"/>
                </a:schemeClr>
              </a:solidFill>
            </a:endParaRPr>
          </a:p>
          <a:p>
            <a:pPr algn="just"/>
            <a:endParaRPr lang="en-US" sz="2000" dirty="0" smtClean="0">
              <a:solidFill>
                <a:schemeClr val="bg2">
                  <a:lumMod val="50000"/>
                </a:schemeClr>
              </a:solidFill>
            </a:endParaRPr>
          </a:p>
          <a:p>
            <a:pPr algn="just">
              <a:buNone/>
            </a:pPr>
            <a:endParaRPr lang="en-US" sz="2000" dirty="0" smtClean="0">
              <a:solidFill>
                <a:schemeClr val="bg2">
                  <a:lumMod val="50000"/>
                </a:schemeClr>
              </a:solidFill>
            </a:endParaRPr>
          </a:p>
          <a:p>
            <a:pPr algn="just">
              <a:buNone/>
            </a:pPr>
            <a:endParaRPr lang="en-US" dirty="0">
              <a:solidFill>
                <a:schemeClr val="bg2">
                  <a:lumMod val="50000"/>
                </a:schemeClr>
              </a:solidFill>
            </a:endParaRPr>
          </a:p>
        </p:txBody>
      </p:sp>
      <p:sp>
        <p:nvSpPr>
          <p:cNvPr id="6" name="Title 5"/>
          <p:cNvSpPr>
            <a:spLocks noGrp="1"/>
          </p:cNvSpPr>
          <p:nvPr>
            <p:ph type="title"/>
          </p:nvPr>
        </p:nvSpPr>
        <p:spPr>
          <a:xfrm>
            <a:off x="457200" y="533400"/>
            <a:ext cx="5181600" cy="929640"/>
          </a:xfrm>
        </p:spPr>
        <p:txBody>
          <a:bodyPr>
            <a:normAutofit/>
          </a:bodyPr>
          <a:lstStyle/>
          <a:p>
            <a:r>
              <a:rPr lang="en-US" sz="2400" dirty="0" smtClean="0"/>
              <a:t>Fifth Element, The Space ( Sky).</a:t>
            </a:r>
            <a:endParaRPr lang="en-US" sz="2400"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zslim-logo-final-8th dec"/>
          <p:cNvPicPr>
            <a:picLocks noGrp="1" noChangeAspect="1"/>
          </p:cNvPicPr>
          <p:nvPr isPhoto="1"/>
        </p:nvPicPr>
        <p:blipFill>
          <a:blip r:embed="rId2" cstate="print">
            <a:lum/>
            <a:extLst>
              <a:ext uri="{28A0092B-C50C-407E-A947-70E740481C1C}">
                <a14:useLocalDpi xmlns="" xmlns:a14="http://schemas.microsoft.com/office/drawing/2010/main" val="0"/>
              </a:ext>
            </a:extLst>
          </a:blip>
          <a:stretch>
            <a:fillRect/>
          </a:stretch>
        </p:blipFill>
        <p:spPr>
          <a:xfrm>
            <a:off x="4495800" y="304800"/>
            <a:ext cx="3810000" cy="1316964"/>
          </a:xfrm>
          <a:prstGeom prst="rect">
            <a:avLst/>
          </a:prstGeom>
          <a:noFill/>
          <a:ln>
            <a:noFill/>
          </a:ln>
        </p:spPr>
      </p:pic>
      <p:sp>
        <p:nvSpPr>
          <p:cNvPr id="11" name="Content Placeholder 10"/>
          <p:cNvSpPr>
            <a:spLocks noGrp="1"/>
          </p:cNvSpPr>
          <p:nvPr>
            <p:ph idx="1"/>
          </p:nvPr>
        </p:nvSpPr>
        <p:spPr>
          <a:xfrm>
            <a:off x="0" y="2057400"/>
            <a:ext cx="7315200" cy="4038600"/>
          </a:xfrm>
        </p:spPr>
        <p:txBody>
          <a:bodyPr>
            <a:normAutofit/>
          </a:bodyPr>
          <a:lstStyle/>
          <a:p>
            <a:pPr algn="just"/>
            <a:r>
              <a:rPr lang="en-US" sz="2000" b="1" dirty="0" smtClean="0">
                <a:solidFill>
                  <a:schemeClr val="bg2">
                    <a:lumMod val="50000"/>
                  </a:schemeClr>
                </a:solidFill>
              </a:rPr>
              <a:t> </a:t>
            </a:r>
            <a:r>
              <a:rPr lang="en-US" sz="2000" dirty="0" smtClean="0">
                <a:solidFill>
                  <a:schemeClr val="bg2">
                    <a:lumMod val="50000"/>
                  </a:schemeClr>
                </a:solidFill>
              </a:rPr>
              <a:t>This is the element that connects all other elements, even though it might seem less relevant, invisible as it is. The distance from the nature of Earth lifts us up high, in impractical and mental planes that don’t satisfy our physical needs. Still, this is the element that can be found in all others, keeps the fire going just like the Sun burns hydrogen. We may say that the beginning of life wouldn’t be possible without Fire, but there would be no Fire on our planet without Air.</a:t>
            </a:r>
          </a:p>
          <a:p>
            <a:pPr algn="just"/>
            <a:endParaRPr lang="en-US" sz="2000" dirty="0" smtClean="0">
              <a:solidFill>
                <a:schemeClr val="bg2">
                  <a:lumMod val="50000"/>
                </a:schemeClr>
              </a:solidFill>
            </a:endParaRPr>
          </a:p>
          <a:p>
            <a:pPr algn="just">
              <a:buNone/>
            </a:pPr>
            <a:endParaRPr lang="en-US" sz="2000" dirty="0" smtClean="0">
              <a:solidFill>
                <a:schemeClr val="bg2">
                  <a:lumMod val="50000"/>
                </a:schemeClr>
              </a:solidFill>
            </a:endParaRPr>
          </a:p>
          <a:p>
            <a:pPr algn="just"/>
            <a:endParaRPr lang="en-US" sz="2000" dirty="0" smtClean="0">
              <a:solidFill>
                <a:schemeClr val="bg2">
                  <a:lumMod val="50000"/>
                </a:schemeClr>
              </a:solidFill>
            </a:endParaRPr>
          </a:p>
          <a:p>
            <a:pPr algn="just">
              <a:buNone/>
            </a:pPr>
            <a:endParaRPr lang="en-US" sz="2000" dirty="0" smtClean="0">
              <a:solidFill>
                <a:schemeClr val="bg2">
                  <a:lumMod val="50000"/>
                </a:schemeClr>
              </a:solidFill>
            </a:endParaRPr>
          </a:p>
          <a:p>
            <a:pPr algn="just">
              <a:buNone/>
            </a:pPr>
            <a:endParaRPr lang="en-US" dirty="0">
              <a:solidFill>
                <a:schemeClr val="bg2">
                  <a:lumMod val="50000"/>
                </a:schemeClr>
              </a:solidFill>
            </a:endParaRPr>
          </a:p>
        </p:txBody>
      </p:sp>
      <p:sp>
        <p:nvSpPr>
          <p:cNvPr id="6" name="Title 5"/>
          <p:cNvSpPr>
            <a:spLocks noGrp="1"/>
          </p:cNvSpPr>
          <p:nvPr>
            <p:ph type="title"/>
          </p:nvPr>
        </p:nvSpPr>
        <p:spPr>
          <a:xfrm>
            <a:off x="457200" y="533400"/>
            <a:ext cx="5181600" cy="929640"/>
          </a:xfrm>
        </p:spPr>
        <p:txBody>
          <a:bodyPr>
            <a:normAutofit/>
          </a:bodyPr>
          <a:lstStyle/>
          <a:p>
            <a:r>
              <a:rPr lang="en-US" sz="2400" dirty="0" smtClean="0"/>
              <a:t>second Element, The air</a:t>
            </a:r>
            <a:endParaRPr lang="en-US" sz="2400"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zslim-logo-final-8th dec"/>
          <p:cNvPicPr>
            <a:picLocks noGrp="1" noChangeAspect="1"/>
          </p:cNvPicPr>
          <p:nvPr isPhoto="1"/>
        </p:nvPicPr>
        <p:blipFill>
          <a:blip r:embed="rId2" cstate="print">
            <a:lum/>
            <a:extLst>
              <a:ext uri="{28A0092B-C50C-407E-A947-70E740481C1C}">
                <a14:useLocalDpi xmlns="" xmlns:a14="http://schemas.microsoft.com/office/drawing/2010/main" val="0"/>
              </a:ext>
            </a:extLst>
          </a:blip>
          <a:stretch>
            <a:fillRect/>
          </a:stretch>
        </p:blipFill>
        <p:spPr>
          <a:xfrm>
            <a:off x="4495800" y="304800"/>
            <a:ext cx="3810000" cy="1316964"/>
          </a:xfrm>
          <a:prstGeom prst="rect">
            <a:avLst/>
          </a:prstGeom>
          <a:noFill/>
          <a:ln>
            <a:noFill/>
          </a:ln>
        </p:spPr>
      </p:pic>
      <p:sp>
        <p:nvSpPr>
          <p:cNvPr id="11" name="Content Placeholder 10"/>
          <p:cNvSpPr>
            <a:spLocks noGrp="1"/>
          </p:cNvSpPr>
          <p:nvPr>
            <p:ph idx="1"/>
          </p:nvPr>
        </p:nvSpPr>
        <p:spPr>
          <a:xfrm>
            <a:off x="0" y="2057400"/>
            <a:ext cx="7315200" cy="4038600"/>
          </a:xfrm>
        </p:spPr>
        <p:txBody>
          <a:bodyPr>
            <a:normAutofit/>
          </a:bodyPr>
          <a:lstStyle/>
          <a:p>
            <a:pPr algn="just"/>
            <a:r>
              <a:rPr lang="en-US" sz="2000" b="1" dirty="0" smtClean="0">
                <a:solidFill>
                  <a:schemeClr val="bg2">
                    <a:lumMod val="50000"/>
                  </a:schemeClr>
                </a:solidFill>
              </a:rPr>
              <a:t> </a:t>
            </a:r>
            <a:r>
              <a:rPr lang="en-US" sz="2000" dirty="0" smtClean="0">
                <a:solidFill>
                  <a:schemeClr val="bg2">
                    <a:lumMod val="50000"/>
                  </a:schemeClr>
                </a:solidFill>
              </a:rPr>
              <a:t>A Fire sign is also an indicator of creativity. This element manifests itself in creative and unique ways, and those in its glow are wonderfully courageous and lively spirits. Those influenced by a Fire sign are self-sufficient, spontaneous and possess a tremendous zest for life.</a:t>
            </a:r>
          </a:p>
          <a:p>
            <a:pPr algn="just"/>
            <a:r>
              <a:rPr lang="en-US" sz="2000" dirty="0" smtClean="0">
                <a:solidFill>
                  <a:schemeClr val="bg2">
                    <a:lumMod val="50000"/>
                  </a:schemeClr>
                </a:solidFill>
              </a:rPr>
              <a:t>It also stands to reason that a combustible Fire signer would be ardent in the game of love. Yes, these are the sexiest signs of the zodiac, knowing they are the cat's meow and climbing ever higher in the name of love. To their credit, those touched by Fire are often an inspiration to others, certainly for their adherence to solid moral and religious ideals.</a:t>
            </a:r>
          </a:p>
          <a:p>
            <a:pPr algn="just"/>
            <a:endParaRPr lang="en-US" sz="2000" dirty="0" smtClean="0">
              <a:solidFill>
                <a:schemeClr val="bg2">
                  <a:lumMod val="50000"/>
                </a:schemeClr>
              </a:solidFill>
            </a:endParaRPr>
          </a:p>
          <a:p>
            <a:pPr algn="just">
              <a:buNone/>
            </a:pPr>
            <a:endParaRPr lang="en-US" sz="2000" dirty="0" smtClean="0">
              <a:solidFill>
                <a:schemeClr val="bg2">
                  <a:lumMod val="50000"/>
                </a:schemeClr>
              </a:solidFill>
            </a:endParaRPr>
          </a:p>
          <a:p>
            <a:pPr algn="just"/>
            <a:endParaRPr lang="en-US" sz="2000" dirty="0" smtClean="0">
              <a:solidFill>
                <a:schemeClr val="bg2">
                  <a:lumMod val="50000"/>
                </a:schemeClr>
              </a:solidFill>
            </a:endParaRPr>
          </a:p>
          <a:p>
            <a:pPr algn="just">
              <a:buNone/>
            </a:pPr>
            <a:endParaRPr lang="en-US" sz="2000" dirty="0" smtClean="0">
              <a:solidFill>
                <a:schemeClr val="bg2">
                  <a:lumMod val="50000"/>
                </a:schemeClr>
              </a:solidFill>
            </a:endParaRPr>
          </a:p>
          <a:p>
            <a:pPr algn="just">
              <a:buNone/>
            </a:pPr>
            <a:endParaRPr lang="en-US" dirty="0">
              <a:solidFill>
                <a:schemeClr val="bg2">
                  <a:lumMod val="50000"/>
                </a:schemeClr>
              </a:solidFill>
            </a:endParaRPr>
          </a:p>
        </p:txBody>
      </p:sp>
      <p:sp>
        <p:nvSpPr>
          <p:cNvPr id="6" name="Title 5"/>
          <p:cNvSpPr>
            <a:spLocks noGrp="1"/>
          </p:cNvSpPr>
          <p:nvPr>
            <p:ph type="title"/>
          </p:nvPr>
        </p:nvSpPr>
        <p:spPr>
          <a:xfrm>
            <a:off x="457200" y="533400"/>
            <a:ext cx="5181600" cy="929640"/>
          </a:xfrm>
        </p:spPr>
        <p:txBody>
          <a:bodyPr>
            <a:normAutofit/>
          </a:bodyPr>
          <a:lstStyle/>
          <a:p>
            <a:r>
              <a:rPr lang="en-US" sz="2400" dirty="0" smtClean="0"/>
              <a:t>Third Element, The fire</a:t>
            </a:r>
            <a:endParaRPr lang="en-US" sz="2400"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zslim-logo-final-8th dec"/>
          <p:cNvPicPr>
            <a:picLocks noGrp="1" noChangeAspect="1"/>
          </p:cNvPicPr>
          <p:nvPr isPhoto="1"/>
        </p:nvPicPr>
        <p:blipFill>
          <a:blip r:embed="rId2" cstate="print">
            <a:lum/>
            <a:extLst>
              <a:ext uri="{28A0092B-C50C-407E-A947-70E740481C1C}">
                <a14:useLocalDpi xmlns="" xmlns:a14="http://schemas.microsoft.com/office/drawing/2010/main" val="0"/>
              </a:ext>
            </a:extLst>
          </a:blip>
          <a:stretch>
            <a:fillRect/>
          </a:stretch>
        </p:blipFill>
        <p:spPr>
          <a:xfrm>
            <a:off x="4495800" y="304800"/>
            <a:ext cx="3810000" cy="1316964"/>
          </a:xfrm>
          <a:prstGeom prst="rect">
            <a:avLst/>
          </a:prstGeom>
          <a:noFill/>
          <a:ln>
            <a:noFill/>
          </a:ln>
        </p:spPr>
      </p:pic>
      <p:sp>
        <p:nvSpPr>
          <p:cNvPr id="11" name="Content Placeholder 10"/>
          <p:cNvSpPr>
            <a:spLocks noGrp="1"/>
          </p:cNvSpPr>
          <p:nvPr>
            <p:ph idx="1"/>
          </p:nvPr>
        </p:nvSpPr>
        <p:spPr>
          <a:xfrm>
            <a:off x="0" y="2057400"/>
            <a:ext cx="7315200" cy="4572000"/>
          </a:xfrm>
        </p:spPr>
        <p:txBody>
          <a:bodyPr>
            <a:normAutofit/>
          </a:bodyPr>
          <a:lstStyle/>
          <a:p>
            <a:pPr algn="just"/>
            <a:r>
              <a:rPr lang="en-US" sz="2000" b="1" dirty="0" smtClean="0">
                <a:solidFill>
                  <a:schemeClr val="bg2">
                    <a:lumMod val="50000"/>
                  </a:schemeClr>
                </a:solidFill>
              </a:rPr>
              <a:t> It is the most vital ingredient for all forms of  life. Blood and other bodily fluids represent water inside the human body. It is characterized as the fluid and flowing. In this music, just feel yourself becoming flexible, adaptable, supple, growing and changing according to the environment. The environment within you has to be tuned for harmony with the environment outside you.</a:t>
            </a:r>
          </a:p>
          <a:p>
            <a:pPr algn="just"/>
            <a:r>
              <a:rPr lang="en-US" sz="2000" b="1" dirty="0" smtClean="0">
                <a:solidFill>
                  <a:schemeClr val="bg2">
                    <a:lumMod val="50000"/>
                  </a:schemeClr>
                </a:solidFill>
              </a:rPr>
              <a:t>This music is composed in </a:t>
            </a:r>
            <a:r>
              <a:rPr lang="en-US" sz="2000" b="1" dirty="0" err="1" smtClean="0">
                <a:solidFill>
                  <a:schemeClr val="bg2">
                    <a:lumMod val="50000"/>
                  </a:schemeClr>
                </a:solidFill>
              </a:rPr>
              <a:t>Raag</a:t>
            </a:r>
            <a:r>
              <a:rPr lang="en-US" sz="2000" b="1" dirty="0" smtClean="0">
                <a:solidFill>
                  <a:schemeClr val="bg2">
                    <a:lumMod val="50000"/>
                  </a:schemeClr>
                </a:solidFill>
              </a:rPr>
              <a:t> Mia </a:t>
            </a:r>
            <a:r>
              <a:rPr lang="en-US" sz="2000" b="1" dirty="0" err="1" smtClean="0">
                <a:solidFill>
                  <a:schemeClr val="bg2">
                    <a:lumMod val="50000"/>
                  </a:schemeClr>
                </a:solidFill>
              </a:rPr>
              <a:t>Malhaar</a:t>
            </a:r>
            <a:r>
              <a:rPr lang="en-US" sz="2000" b="1" dirty="0" smtClean="0">
                <a:solidFill>
                  <a:schemeClr val="bg2">
                    <a:lumMod val="50000"/>
                  </a:schemeClr>
                </a:solidFill>
              </a:rPr>
              <a:t> . The live instruments used in this music are Mandolin , Flute , </a:t>
            </a:r>
            <a:r>
              <a:rPr lang="en-US" sz="2000" b="1" dirty="0" err="1" smtClean="0">
                <a:solidFill>
                  <a:schemeClr val="bg2">
                    <a:lumMod val="50000"/>
                  </a:schemeClr>
                </a:solidFill>
              </a:rPr>
              <a:t>Santoor</a:t>
            </a:r>
            <a:r>
              <a:rPr lang="en-US" sz="2000" b="1" dirty="0" smtClean="0">
                <a:solidFill>
                  <a:schemeClr val="bg2">
                    <a:lumMod val="50000"/>
                  </a:schemeClr>
                </a:solidFill>
              </a:rPr>
              <a:t> , Guitar, etc. According to legend, </a:t>
            </a:r>
            <a:r>
              <a:rPr lang="en-US" sz="2000" b="1" dirty="0" err="1" smtClean="0">
                <a:solidFill>
                  <a:schemeClr val="bg2">
                    <a:lumMod val="50000"/>
                  </a:schemeClr>
                </a:solidFill>
              </a:rPr>
              <a:t>Raag</a:t>
            </a:r>
            <a:r>
              <a:rPr lang="en-US" sz="2000" b="1" dirty="0" smtClean="0">
                <a:solidFill>
                  <a:schemeClr val="bg2">
                    <a:lumMod val="50000"/>
                  </a:schemeClr>
                </a:solidFill>
              </a:rPr>
              <a:t> </a:t>
            </a:r>
            <a:r>
              <a:rPr lang="en-US" sz="2000" b="1" dirty="0" err="1" smtClean="0">
                <a:solidFill>
                  <a:schemeClr val="bg2">
                    <a:lumMod val="50000"/>
                  </a:schemeClr>
                </a:solidFill>
              </a:rPr>
              <a:t>Malhar</a:t>
            </a:r>
            <a:r>
              <a:rPr lang="en-US" sz="2000" b="1" dirty="0" smtClean="0">
                <a:solidFill>
                  <a:schemeClr val="bg2">
                    <a:lumMod val="50000"/>
                  </a:schemeClr>
                </a:solidFill>
              </a:rPr>
              <a:t> is so powerful that when sung, it can induce rainfall. It is possible that the rainfall that the legends speak of is in fact metaphorical of the state of mind brought about by the recital of the </a:t>
            </a:r>
            <a:r>
              <a:rPr lang="en-US" sz="2000" b="1" dirty="0" err="1" smtClean="0">
                <a:solidFill>
                  <a:schemeClr val="bg2">
                    <a:lumMod val="50000"/>
                  </a:schemeClr>
                </a:solidFill>
              </a:rPr>
              <a:t>raag</a:t>
            </a:r>
            <a:r>
              <a:rPr lang="en-US" sz="2000" b="1" dirty="0" smtClean="0">
                <a:solidFill>
                  <a:schemeClr val="bg2">
                    <a:lumMod val="50000"/>
                  </a:schemeClr>
                </a:solidFill>
              </a:rPr>
              <a:t>.</a:t>
            </a:r>
          </a:p>
          <a:p>
            <a:pPr algn="just"/>
            <a:endParaRPr lang="en-US" sz="2000" dirty="0" smtClean="0">
              <a:solidFill>
                <a:schemeClr val="bg2">
                  <a:lumMod val="50000"/>
                </a:schemeClr>
              </a:solidFill>
            </a:endParaRPr>
          </a:p>
          <a:p>
            <a:pPr algn="just"/>
            <a:endParaRPr lang="en-US" sz="2000" dirty="0" smtClean="0">
              <a:solidFill>
                <a:schemeClr val="bg2">
                  <a:lumMod val="50000"/>
                </a:schemeClr>
              </a:solidFill>
            </a:endParaRPr>
          </a:p>
          <a:p>
            <a:pPr algn="just">
              <a:buNone/>
            </a:pPr>
            <a:endParaRPr lang="en-US" sz="2000" dirty="0" smtClean="0">
              <a:solidFill>
                <a:schemeClr val="bg2">
                  <a:lumMod val="50000"/>
                </a:schemeClr>
              </a:solidFill>
            </a:endParaRPr>
          </a:p>
          <a:p>
            <a:pPr algn="just"/>
            <a:endParaRPr lang="en-US" sz="2000" dirty="0" smtClean="0">
              <a:solidFill>
                <a:schemeClr val="bg2">
                  <a:lumMod val="50000"/>
                </a:schemeClr>
              </a:solidFill>
            </a:endParaRPr>
          </a:p>
          <a:p>
            <a:pPr algn="just">
              <a:buNone/>
            </a:pPr>
            <a:endParaRPr lang="en-US" sz="2000" dirty="0" smtClean="0">
              <a:solidFill>
                <a:schemeClr val="bg2">
                  <a:lumMod val="50000"/>
                </a:schemeClr>
              </a:solidFill>
            </a:endParaRPr>
          </a:p>
          <a:p>
            <a:pPr algn="just">
              <a:buNone/>
            </a:pPr>
            <a:endParaRPr lang="en-US" dirty="0">
              <a:solidFill>
                <a:schemeClr val="bg2">
                  <a:lumMod val="50000"/>
                </a:schemeClr>
              </a:solidFill>
            </a:endParaRPr>
          </a:p>
        </p:txBody>
      </p:sp>
      <p:sp>
        <p:nvSpPr>
          <p:cNvPr id="6" name="Title 5"/>
          <p:cNvSpPr>
            <a:spLocks noGrp="1"/>
          </p:cNvSpPr>
          <p:nvPr>
            <p:ph type="title"/>
          </p:nvPr>
        </p:nvSpPr>
        <p:spPr>
          <a:xfrm>
            <a:off x="457200" y="533400"/>
            <a:ext cx="5181600" cy="929640"/>
          </a:xfrm>
        </p:spPr>
        <p:txBody>
          <a:bodyPr>
            <a:normAutofit/>
          </a:bodyPr>
          <a:lstStyle/>
          <a:p>
            <a:r>
              <a:rPr lang="en-US" sz="2400" dirty="0" smtClean="0"/>
              <a:t>Fourth Element, The Water.</a:t>
            </a:r>
            <a:endParaRPr lang="en-US" sz="24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143000"/>
            <a:ext cx="7772400" cy="5715000"/>
          </a:xfrm>
        </p:spPr>
        <p:txBody>
          <a:bodyPr>
            <a:noAutofit/>
          </a:bodyPr>
          <a:lstStyle/>
          <a:p>
            <a:pPr>
              <a:buNone/>
            </a:pPr>
            <a:endParaRPr lang="en-US" sz="2000" smtClean="0">
              <a:solidFill>
                <a:schemeClr val="tx2">
                  <a:lumMod val="75000"/>
                </a:schemeClr>
              </a:solidFill>
            </a:endParaRPr>
          </a:p>
          <a:p>
            <a:pPr algn="just"/>
            <a:r>
              <a:rPr lang="en-US" sz="1900" smtClean="0">
                <a:solidFill>
                  <a:schemeClr val="accent6">
                    <a:lumMod val="75000"/>
                  </a:schemeClr>
                </a:solidFill>
              </a:rPr>
              <a:t>“</a:t>
            </a:r>
            <a:r>
              <a:rPr lang="en-US" sz="1900" b="1" smtClean="0">
                <a:solidFill>
                  <a:schemeClr val="accent6">
                    <a:lumMod val="75000"/>
                  </a:schemeClr>
                </a:solidFill>
              </a:rPr>
              <a:t>From the unreal lead me to the real, from the dark lead me to the light</a:t>
            </a:r>
            <a:r>
              <a:rPr lang="en-US" sz="1900" smtClean="0">
                <a:solidFill>
                  <a:schemeClr val="accent6">
                    <a:lumMod val="75000"/>
                  </a:schemeClr>
                </a:solidFill>
              </a:rPr>
              <a:t>.”</a:t>
            </a:r>
          </a:p>
          <a:p>
            <a:pPr algn="just">
              <a:buNone/>
            </a:pPr>
            <a:endParaRPr lang="en-US" sz="1900" smtClean="0">
              <a:solidFill>
                <a:schemeClr val="accent6">
                  <a:lumMod val="75000"/>
                </a:schemeClr>
              </a:solidFill>
            </a:endParaRPr>
          </a:p>
          <a:p>
            <a:pPr algn="just"/>
            <a:r>
              <a:rPr lang="en-US" sz="1900" smtClean="0">
                <a:solidFill>
                  <a:schemeClr val="bg2">
                    <a:lumMod val="50000"/>
                  </a:schemeClr>
                </a:solidFill>
              </a:rPr>
              <a:t>The internal meaning of the above line is – </a:t>
            </a:r>
            <a:r>
              <a:rPr lang="en-US" sz="1900" smtClean="0">
                <a:solidFill>
                  <a:schemeClr val="accent6"/>
                </a:solidFill>
              </a:rPr>
              <a:t>“</a:t>
            </a:r>
            <a:r>
              <a:rPr lang="en-US" sz="1900" b="1" smtClean="0">
                <a:solidFill>
                  <a:schemeClr val="accent6"/>
                </a:solidFill>
              </a:rPr>
              <a:t>enhance the energy which is lying inside you , you can only achieve the goal of your life once you’ll be able to enlighten your soul”.</a:t>
            </a:r>
          </a:p>
          <a:p>
            <a:pPr algn="just">
              <a:buNone/>
            </a:pPr>
            <a:endParaRPr lang="en-US" sz="1900" smtClean="0">
              <a:solidFill>
                <a:schemeClr val="tx2">
                  <a:lumMod val="75000"/>
                </a:schemeClr>
              </a:solidFill>
            </a:endParaRPr>
          </a:p>
          <a:p>
            <a:r>
              <a:rPr lang="en-US" sz="1900" smtClean="0">
                <a:solidFill>
                  <a:schemeClr val="bg2">
                    <a:lumMod val="50000"/>
                  </a:schemeClr>
                </a:solidFill>
              </a:rPr>
              <a:t>If we talk about any other religion whether it is Christianity, Islam or Buddhist , the internal message of all the religion is same . Until you’ll not enlighten your internal power of energy, you’ll not be able to achieve anything in life.</a:t>
            </a:r>
          </a:p>
          <a:p>
            <a:pPr>
              <a:buNone/>
            </a:pPr>
            <a:endParaRPr lang="en-US" sz="1900" smtClean="0">
              <a:solidFill>
                <a:schemeClr val="bg2">
                  <a:lumMod val="50000"/>
                </a:schemeClr>
              </a:solidFill>
            </a:endParaRPr>
          </a:p>
          <a:p>
            <a:r>
              <a:rPr lang="en-US" sz="1900" smtClean="0">
                <a:solidFill>
                  <a:schemeClr val="bg2">
                    <a:lumMod val="50000"/>
                  </a:schemeClr>
                </a:solidFill>
              </a:rPr>
              <a:t>In above respect our sincere effort is to help the people to get their desired life with the help of oldest form of treatment and that is </a:t>
            </a:r>
            <a:r>
              <a:rPr lang="en-US" sz="1900" smtClean="0">
                <a:solidFill>
                  <a:schemeClr val="accent6"/>
                </a:solidFill>
              </a:rPr>
              <a:t>“</a:t>
            </a:r>
            <a:r>
              <a:rPr lang="en-US" sz="1900" b="1" smtClean="0">
                <a:solidFill>
                  <a:schemeClr val="accent6"/>
                </a:solidFill>
              </a:rPr>
              <a:t>Naturopathy, Meditation and Music</a:t>
            </a:r>
            <a:r>
              <a:rPr lang="en-US" sz="1900" smtClean="0">
                <a:solidFill>
                  <a:schemeClr val="accent6"/>
                </a:solidFill>
              </a:rPr>
              <a:t>”</a:t>
            </a:r>
            <a:r>
              <a:rPr lang="en-US" sz="1900" smtClean="0">
                <a:solidFill>
                  <a:schemeClr val="bg2">
                    <a:lumMod val="50000"/>
                  </a:schemeClr>
                </a:solidFill>
              </a:rPr>
              <a:t>.</a:t>
            </a:r>
          </a:p>
          <a:p>
            <a:endParaRPr lang="en-US" sz="2000" smtClean="0">
              <a:solidFill>
                <a:schemeClr val="bg2">
                  <a:lumMod val="50000"/>
                </a:schemeClr>
              </a:solidFill>
            </a:endParaRPr>
          </a:p>
          <a:p>
            <a:endParaRPr lang="en-US" sz="2000" smtClean="0">
              <a:solidFill>
                <a:schemeClr val="tx2">
                  <a:lumMod val="75000"/>
                </a:schemeClr>
              </a:solidFill>
            </a:endParaRPr>
          </a:p>
          <a:p>
            <a:endParaRPr lang="en-US" sz="2000" dirty="0"/>
          </a:p>
        </p:txBody>
      </p:sp>
      <p:pic>
        <p:nvPicPr>
          <p:cNvPr id="4" name="Picture 3" descr="zslim-logo-final-8th dec"/>
          <p:cNvPicPr>
            <a:picLocks noGrp="1" noChangeAspect="1"/>
          </p:cNvPicPr>
          <p:nvPr isPhoto="1"/>
        </p:nvPicPr>
        <p:blipFill>
          <a:blip r:embed="rId2" cstate="print">
            <a:lum/>
            <a:extLst>
              <a:ext uri="{28A0092B-C50C-407E-A947-70E740481C1C}">
                <a14:useLocalDpi xmlns="" xmlns:a14="http://schemas.microsoft.com/office/drawing/2010/main" val="0"/>
              </a:ext>
            </a:extLst>
          </a:blip>
          <a:stretch>
            <a:fillRect/>
          </a:stretch>
        </p:blipFill>
        <p:spPr>
          <a:xfrm>
            <a:off x="4800600" y="228600"/>
            <a:ext cx="3810000" cy="1316964"/>
          </a:xfrm>
          <a:prstGeom prst="rect">
            <a:avLst/>
          </a:prstGeom>
          <a:noFill/>
          <a:ln>
            <a:noFill/>
          </a:ln>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zslim-logo-final-8th dec"/>
          <p:cNvPicPr>
            <a:picLocks noGrp="1" noChangeAspect="1"/>
          </p:cNvPicPr>
          <p:nvPr isPhoto="1"/>
        </p:nvPicPr>
        <p:blipFill>
          <a:blip r:embed="rId2" cstate="print">
            <a:lum/>
            <a:extLst>
              <a:ext uri="{28A0092B-C50C-407E-A947-70E740481C1C}">
                <a14:useLocalDpi xmlns="" xmlns:a14="http://schemas.microsoft.com/office/drawing/2010/main" val="0"/>
              </a:ext>
            </a:extLst>
          </a:blip>
          <a:stretch>
            <a:fillRect/>
          </a:stretch>
        </p:blipFill>
        <p:spPr>
          <a:xfrm>
            <a:off x="4495800" y="304800"/>
            <a:ext cx="3810000" cy="1316964"/>
          </a:xfrm>
          <a:prstGeom prst="rect">
            <a:avLst/>
          </a:prstGeom>
          <a:noFill/>
          <a:ln>
            <a:noFill/>
          </a:ln>
        </p:spPr>
      </p:pic>
      <p:sp>
        <p:nvSpPr>
          <p:cNvPr id="11" name="Content Placeholder 10"/>
          <p:cNvSpPr>
            <a:spLocks noGrp="1"/>
          </p:cNvSpPr>
          <p:nvPr>
            <p:ph idx="1"/>
          </p:nvPr>
        </p:nvSpPr>
        <p:spPr>
          <a:xfrm>
            <a:off x="0" y="2057400"/>
            <a:ext cx="7315200" cy="4495800"/>
          </a:xfrm>
        </p:spPr>
        <p:txBody>
          <a:bodyPr>
            <a:normAutofit fontScale="92500" lnSpcReduction="20000"/>
          </a:bodyPr>
          <a:lstStyle/>
          <a:p>
            <a:pPr algn="just"/>
            <a:r>
              <a:rPr lang="en-US" sz="2000" b="1" dirty="0" smtClean="0">
                <a:solidFill>
                  <a:schemeClr val="bg2">
                    <a:lumMod val="50000"/>
                  </a:schemeClr>
                </a:solidFill>
              </a:rPr>
              <a:t> All the bones, flesh, muscles and tissues in our body  symbolically represent The Earth.  With this music, you can consciously feel the existence of your body &amp; its steadiness. You would feel your mood to be highly resistant to movement or changes. This leads you to a mental state of stability and collectiveness prompting us to sense the point of gravity within us. This music is composed in </a:t>
            </a:r>
            <a:r>
              <a:rPr lang="en-US" sz="2000" b="1" dirty="0" err="1" smtClean="0">
                <a:solidFill>
                  <a:schemeClr val="bg2">
                    <a:lumMod val="50000"/>
                  </a:schemeClr>
                </a:solidFill>
              </a:rPr>
              <a:t>Raag</a:t>
            </a:r>
            <a:r>
              <a:rPr lang="en-US" sz="2000" b="1" dirty="0" smtClean="0">
                <a:solidFill>
                  <a:schemeClr val="bg2">
                    <a:lumMod val="50000"/>
                  </a:schemeClr>
                </a:solidFill>
              </a:rPr>
              <a:t> </a:t>
            </a:r>
            <a:r>
              <a:rPr lang="en-US" sz="2000" b="1" dirty="0" err="1" smtClean="0">
                <a:solidFill>
                  <a:schemeClr val="bg2">
                    <a:lumMod val="50000"/>
                  </a:schemeClr>
                </a:solidFill>
              </a:rPr>
              <a:t>Darbari</a:t>
            </a:r>
            <a:r>
              <a:rPr lang="en-US" sz="2000" b="1" dirty="0" smtClean="0">
                <a:solidFill>
                  <a:schemeClr val="bg2">
                    <a:lumMod val="50000"/>
                  </a:schemeClr>
                </a:solidFill>
              </a:rPr>
              <a:t>. The live instruments used in this music are Sitar, </a:t>
            </a:r>
            <a:r>
              <a:rPr lang="en-US" sz="2000" b="1" dirty="0" err="1" smtClean="0">
                <a:solidFill>
                  <a:schemeClr val="bg2">
                    <a:lumMod val="50000"/>
                  </a:schemeClr>
                </a:solidFill>
              </a:rPr>
              <a:t>Santoor</a:t>
            </a:r>
            <a:r>
              <a:rPr lang="en-US" sz="2000" b="1" dirty="0" smtClean="0">
                <a:solidFill>
                  <a:schemeClr val="bg2">
                    <a:lumMod val="50000"/>
                  </a:schemeClr>
                </a:solidFill>
              </a:rPr>
              <a:t>, Coir, Flute, </a:t>
            </a:r>
            <a:r>
              <a:rPr lang="en-US" sz="2000" b="1" dirty="0" err="1" smtClean="0">
                <a:solidFill>
                  <a:schemeClr val="bg2">
                    <a:lumMod val="50000"/>
                  </a:schemeClr>
                </a:solidFill>
              </a:rPr>
              <a:t>Pakhwaj</a:t>
            </a:r>
            <a:r>
              <a:rPr lang="en-US" sz="2000" b="1" dirty="0" smtClean="0">
                <a:solidFill>
                  <a:schemeClr val="bg2">
                    <a:lumMod val="50000"/>
                  </a:schemeClr>
                </a:solidFill>
              </a:rPr>
              <a:t>, Guitar etc.</a:t>
            </a:r>
          </a:p>
          <a:p>
            <a:pPr algn="just"/>
            <a:r>
              <a:rPr lang="en-US" sz="2000" b="1" dirty="0" err="1" smtClean="0">
                <a:solidFill>
                  <a:schemeClr val="bg2">
                    <a:lumMod val="50000"/>
                  </a:schemeClr>
                </a:solidFill>
              </a:rPr>
              <a:t>Raag</a:t>
            </a:r>
            <a:r>
              <a:rPr lang="en-US" sz="2000" b="1" dirty="0" smtClean="0">
                <a:solidFill>
                  <a:schemeClr val="bg2">
                    <a:lumMod val="50000"/>
                  </a:schemeClr>
                </a:solidFill>
              </a:rPr>
              <a:t> </a:t>
            </a:r>
            <a:r>
              <a:rPr lang="en-US" sz="2000" b="1" dirty="0" err="1" smtClean="0">
                <a:solidFill>
                  <a:schemeClr val="bg2">
                    <a:lumMod val="50000"/>
                  </a:schemeClr>
                </a:solidFill>
              </a:rPr>
              <a:t>Darbari</a:t>
            </a:r>
            <a:r>
              <a:rPr lang="en-US" sz="2000" b="1" dirty="0" smtClean="0">
                <a:solidFill>
                  <a:schemeClr val="bg2">
                    <a:lumMod val="50000"/>
                  </a:schemeClr>
                </a:solidFill>
              </a:rPr>
              <a:t> (</a:t>
            </a:r>
            <a:r>
              <a:rPr lang="en-US" sz="2000" b="1" dirty="0" err="1" smtClean="0">
                <a:solidFill>
                  <a:schemeClr val="bg2">
                    <a:lumMod val="50000"/>
                  </a:schemeClr>
                </a:solidFill>
              </a:rPr>
              <a:t>Darbari</a:t>
            </a:r>
            <a:r>
              <a:rPr lang="en-US" sz="2000" b="1" dirty="0" smtClean="0">
                <a:solidFill>
                  <a:schemeClr val="bg2">
                    <a:lumMod val="50000"/>
                  </a:schemeClr>
                </a:solidFill>
              </a:rPr>
              <a:t> </a:t>
            </a:r>
            <a:r>
              <a:rPr lang="en-US" sz="2000" b="1" dirty="0" err="1" smtClean="0">
                <a:solidFill>
                  <a:schemeClr val="bg2">
                    <a:lumMod val="50000"/>
                  </a:schemeClr>
                </a:solidFill>
              </a:rPr>
              <a:t>Kaanada</a:t>
            </a:r>
            <a:r>
              <a:rPr lang="en-US" sz="2000" b="1" dirty="0" smtClean="0">
                <a:solidFill>
                  <a:schemeClr val="bg2">
                    <a:lumMod val="50000"/>
                  </a:schemeClr>
                </a:solidFill>
              </a:rPr>
              <a:t> in </a:t>
            </a:r>
            <a:r>
              <a:rPr lang="en-US" sz="2000" b="1" dirty="0" err="1" smtClean="0">
                <a:solidFill>
                  <a:schemeClr val="bg2">
                    <a:lumMod val="50000"/>
                  </a:schemeClr>
                </a:solidFill>
              </a:rPr>
              <a:t>Carnatic</a:t>
            </a:r>
            <a:r>
              <a:rPr lang="en-US" sz="2000" b="1" dirty="0" smtClean="0">
                <a:solidFill>
                  <a:schemeClr val="bg2">
                    <a:lumMod val="50000"/>
                  </a:schemeClr>
                </a:solidFill>
              </a:rPr>
              <a:t>) and </a:t>
            </a:r>
            <a:r>
              <a:rPr lang="en-US" sz="2000" b="1" dirty="0" err="1" smtClean="0">
                <a:solidFill>
                  <a:schemeClr val="bg2">
                    <a:lumMod val="50000"/>
                  </a:schemeClr>
                </a:solidFill>
              </a:rPr>
              <a:t>Bhairavi</a:t>
            </a:r>
            <a:r>
              <a:rPr lang="en-US" sz="2000" b="1" dirty="0" smtClean="0">
                <a:solidFill>
                  <a:schemeClr val="bg2">
                    <a:lumMod val="50000"/>
                  </a:schemeClr>
                </a:solidFill>
              </a:rPr>
              <a:t> (</a:t>
            </a:r>
            <a:r>
              <a:rPr lang="en-US" sz="2000" b="1" dirty="0" err="1" smtClean="0">
                <a:solidFill>
                  <a:schemeClr val="bg2">
                    <a:lumMod val="50000"/>
                  </a:schemeClr>
                </a:solidFill>
              </a:rPr>
              <a:t>SindhuBhairavi</a:t>
            </a:r>
            <a:r>
              <a:rPr lang="en-US" sz="2000" b="1" dirty="0" smtClean="0">
                <a:solidFill>
                  <a:schemeClr val="bg2">
                    <a:lumMod val="50000"/>
                  </a:schemeClr>
                </a:solidFill>
              </a:rPr>
              <a:t> in </a:t>
            </a:r>
            <a:r>
              <a:rPr lang="en-US" sz="2000" b="1" dirty="0" err="1" smtClean="0">
                <a:solidFill>
                  <a:schemeClr val="bg2">
                    <a:lumMod val="50000"/>
                  </a:schemeClr>
                </a:solidFill>
              </a:rPr>
              <a:t>Carnatic</a:t>
            </a:r>
            <a:r>
              <a:rPr lang="en-US" sz="2000" b="1" dirty="0" smtClean="0">
                <a:solidFill>
                  <a:schemeClr val="bg2">
                    <a:lumMod val="50000"/>
                  </a:schemeClr>
                </a:solidFill>
              </a:rPr>
              <a:t>) are helpful in prolonging the state of meditation and thoughtless awareness. The notes of these </a:t>
            </a:r>
            <a:r>
              <a:rPr lang="en-US" sz="2000" b="1" dirty="0" err="1" smtClean="0">
                <a:solidFill>
                  <a:schemeClr val="bg2">
                    <a:lumMod val="50000"/>
                  </a:schemeClr>
                </a:solidFill>
              </a:rPr>
              <a:t>raag</a:t>
            </a:r>
            <a:r>
              <a:rPr lang="en-US" sz="2000" b="1" dirty="0" smtClean="0">
                <a:solidFill>
                  <a:schemeClr val="bg2">
                    <a:lumMod val="50000"/>
                  </a:schemeClr>
                </a:solidFill>
              </a:rPr>
              <a:t> help relax and calm the emotionally-related limbic area. The result is that one feels, joyous, energetic, peaceful and relieved of tension and depression. The person also enjoys the sensation of a cool breeze on the finger tips and achieves the state of Self-Realization or enlightenment. </a:t>
            </a:r>
          </a:p>
          <a:p>
            <a:pPr algn="just"/>
            <a:endParaRPr lang="en-US" sz="2000" dirty="0" smtClean="0">
              <a:solidFill>
                <a:schemeClr val="bg2">
                  <a:lumMod val="50000"/>
                </a:schemeClr>
              </a:solidFill>
            </a:endParaRPr>
          </a:p>
          <a:p>
            <a:pPr algn="just"/>
            <a:endParaRPr lang="en-US" sz="2000" dirty="0" smtClean="0">
              <a:solidFill>
                <a:schemeClr val="bg2">
                  <a:lumMod val="50000"/>
                </a:schemeClr>
              </a:solidFill>
            </a:endParaRPr>
          </a:p>
          <a:p>
            <a:pPr algn="just">
              <a:buNone/>
            </a:pPr>
            <a:endParaRPr lang="en-US" sz="2000" dirty="0" smtClean="0">
              <a:solidFill>
                <a:schemeClr val="bg2">
                  <a:lumMod val="50000"/>
                </a:schemeClr>
              </a:solidFill>
            </a:endParaRPr>
          </a:p>
          <a:p>
            <a:pPr algn="just"/>
            <a:endParaRPr lang="en-US" sz="2000" dirty="0" smtClean="0">
              <a:solidFill>
                <a:schemeClr val="bg2">
                  <a:lumMod val="50000"/>
                </a:schemeClr>
              </a:solidFill>
            </a:endParaRPr>
          </a:p>
          <a:p>
            <a:pPr algn="just">
              <a:buNone/>
            </a:pPr>
            <a:endParaRPr lang="en-US" sz="2000" dirty="0" smtClean="0">
              <a:solidFill>
                <a:schemeClr val="bg2">
                  <a:lumMod val="50000"/>
                </a:schemeClr>
              </a:solidFill>
            </a:endParaRPr>
          </a:p>
          <a:p>
            <a:pPr algn="just">
              <a:buNone/>
            </a:pPr>
            <a:endParaRPr lang="en-US" dirty="0">
              <a:solidFill>
                <a:schemeClr val="bg2">
                  <a:lumMod val="50000"/>
                </a:schemeClr>
              </a:solidFill>
            </a:endParaRPr>
          </a:p>
        </p:txBody>
      </p:sp>
      <p:sp>
        <p:nvSpPr>
          <p:cNvPr id="6" name="Title 5"/>
          <p:cNvSpPr>
            <a:spLocks noGrp="1"/>
          </p:cNvSpPr>
          <p:nvPr>
            <p:ph type="title"/>
          </p:nvPr>
        </p:nvSpPr>
        <p:spPr>
          <a:xfrm>
            <a:off x="457200" y="533400"/>
            <a:ext cx="5410200" cy="929640"/>
          </a:xfrm>
        </p:spPr>
        <p:txBody>
          <a:bodyPr>
            <a:normAutofit/>
          </a:bodyPr>
          <a:lstStyle/>
          <a:p>
            <a:r>
              <a:rPr lang="en-US" sz="2400" dirty="0" smtClean="0"/>
              <a:t>Fifth Element, The Earth</a:t>
            </a:r>
            <a:endParaRPr lang="en-US" sz="2400"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zslim-logo-final-8th dec"/>
          <p:cNvPicPr>
            <a:picLocks noGrp="1" noChangeAspect="1"/>
          </p:cNvPicPr>
          <p:nvPr isPhoto="1"/>
        </p:nvPicPr>
        <p:blipFill>
          <a:blip r:embed="rId2" cstate="print">
            <a:lum/>
            <a:extLst>
              <a:ext uri="{28A0092B-C50C-407E-A947-70E740481C1C}">
                <a14:useLocalDpi xmlns="" xmlns:a14="http://schemas.microsoft.com/office/drawing/2010/main" val="0"/>
              </a:ext>
            </a:extLst>
          </a:blip>
          <a:stretch>
            <a:fillRect/>
          </a:stretch>
        </p:blipFill>
        <p:spPr>
          <a:xfrm>
            <a:off x="4495800" y="304800"/>
            <a:ext cx="3810000" cy="1316964"/>
          </a:xfrm>
          <a:prstGeom prst="rect">
            <a:avLst/>
          </a:prstGeom>
          <a:noFill/>
          <a:ln>
            <a:noFill/>
          </a:ln>
        </p:spPr>
      </p:pic>
      <p:sp>
        <p:nvSpPr>
          <p:cNvPr id="11" name="Content Placeholder 10"/>
          <p:cNvSpPr>
            <a:spLocks noGrp="1"/>
          </p:cNvSpPr>
          <p:nvPr>
            <p:ph idx="1"/>
          </p:nvPr>
        </p:nvSpPr>
        <p:spPr>
          <a:xfrm>
            <a:off x="0" y="2057400"/>
            <a:ext cx="7315200" cy="4495800"/>
          </a:xfrm>
        </p:spPr>
        <p:txBody>
          <a:bodyPr>
            <a:normAutofit/>
          </a:bodyPr>
          <a:lstStyle/>
          <a:p>
            <a:pPr algn="just"/>
            <a:r>
              <a:rPr lang="en-US" sz="2000" b="1" dirty="0" smtClean="0">
                <a:solidFill>
                  <a:schemeClr val="bg2">
                    <a:lumMod val="50000"/>
                  </a:schemeClr>
                </a:solidFill>
              </a:rPr>
              <a:t> </a:t>
            </a:r>
            <a:r>
              <a:rPr lang="en-US" sz="2100" b="1" dirty="0" smtClean="0">
                <a:solidFill>
                  <a:schemeClr val="bg2">
                    <a:lumMod val="50000"/>
                  </a:schemeClr>
                </a:solidFill>
              </a:rPr>
              <a:t>The best thing to happen to the nutrition scene in world to cater to the specific and general needs of each and every individual. A most descriptive advice for nutrition and dietetics information, therapeutic diets, low calorie recipes, tailored diet plans suiting individual requirements and expert advice by NGBS nutritionists and dieticians online or at NGBS Health stores. Also available are Customized Diets, Weight Loss </a:t>
            </a:r>
            <a:r>
              <a:rPr lang="en-US" sz="2100" b="1" dirty="0" err="1" smtClean="0">
                <a:solidFill>
                  <a:schemeClr val="bg2">
                    <a:lumMod val="50000"/>
                  </a:schemeClr>
                </a:solidFill>
              </a:rPr>
              <a:t>Programmes</a:t>
            </a:r>
            <a:r>
              <a:rPr lang="en-US" sz="2100" b="1" dirty="0" smtClean="0">
                <a:solidFill>
                  <a:schemeClr val="bg2">
                    <a:lumMod val="50000"/>
                  </a:schemeClr>
                </a:solidFill>
              </a:rPr>
              <a:t>.</a:t>
            </a:r>
          </a:p>
          <a:p>
            <a:pPr algn="just"/>
            <a:endParaRPr lang="en-US" sz="2100" b="1" dirty="0" smtClean="0">
              <a:solidFill>
                <a:schemeClr val="bg2">
                  <a:lumMod val="50000"/>
                </a:schemeClr>
              </a:solidFill>
            </a:endParaRPr>
          </a:p>
          <a:p>
            <a:pPr algn="just"/>
            <a:endParaRPr lang="en-US" sz="2000" dirty="0" smtClean="0">
              <a:solidFill>
                <a:schemeClr val="bg2">
                  <a:lumMod val="50000"/>
                </a:schemeClr>
              </a:solidFill>
            </a:endParaRPr>
          </a:p>
          <a:p>
            <a:pPr algn="just"/>
            <a:endParaRPr lang="en-US" sz="2000" dirty="0" smtClean="0">
              <a:solidFill>
                <a:schemeClr val="bg2">
                  <a:lumMod val="50000"/>
                </a:schemeClr>
              </a:solidFill>
            </a:endParaRPr>
          </a:p>
          <a:p>
            <a:pPr algn="just">
              <a:buNone/>
            </a:pPr>
            <a:endParaRPr lang="en-US" sz="2000" dirty="0" smtClean="0">
              <a:solidFill>
                <a:schemeClr val="bg2">
                  <a:lumMod val="50000"/>
                </a:schemeClr>
              </a:solidFill>
            </a:endParaRPr>
          </a:p>
          <a:p>
            <a:pPr algn="just"/>
            <a:endParaRPr lang="en-US" sz="2000" dirty="0" smtClean="0">
              <a:solidFill>
                <a:schemeClr val="bg2">
                  <a:lumMod val="50000"/>
                </a:schemeClr>
              </a:solidFill>
            </a:endParaRPr>
          </a:p>
          <a:p>
            <a:pPr algn="just">
              <a:buNone/>
            </a:pPr>
            <a:endParaRPr lang="en-US" sz="2000" dirty="0" smtClean="0">
              <a:solidFill>
                <a:schemeClr val="bg2">
                  <a:lumMod val="50000"/>
                </a:schemeClr>
              </a:solidFill>
            </a:endParaRPr>
          </a:p>
          <a:p>
            <a:pPr algn="just">
              <a:buNone/>
            </a:pPr>
            <a:endParaRPr lang="en-US" dirty="0">
              <a:solidFill>
                <a:schemeClr val="bg2">
                  <a:lumMod val="50000"/>
                </a:schemeClr>
              </a:solidFill>
            </a:endParaRPr>
          </a:p>
        </p:txBody>
      </p:sp>
      <p:sp>
        <p:nvSpPr>
          <p:cNvPr id="6" name="Title 5"/>
          <p:cNvSpPr>
            <a:spLocks noGrp="1"/>
          </p:cNvSpPr>
          <p:nvPr>
            <p:ph type="title"/>
          </p:nvPr>
        </p:nvSpPr>
        <p:spPr>
          <a:xfrm>
            <a:off x="381000" y="685800"/>
            <a:ext cx="5105400" cy="929640"/>
          </a:xfrm>
        </p:spPr>
        <p:txBody>
          <a:bodyPr>
            <a:normAutofit fontScale="90000"/>
          </a:bodyPr>
          <a:lstStyle/>
          <a:p>
            <a:pPr algn="ctr"/>
            <a:r>
              <a:rPr lang="en-US" sz="2400" dirty="0" smtClean="0"/>
              <a:t>Sixth Element, Dietician &amp; Genetics </a:t>
            </a:r>
            <a:r>
              <a:rPr lang="en-US" sz="2400" dirty="0" err="1" smtClean="0"/>
              <a:t>Consultany</a:t>
            </a:r>
            <a:r>
              <a:rPr lang="en-US" sz="2400" dirty="0" smtClean="0"/>
              <a:t> from NO GYM BE SLIM</a:t>
            </a:r>
            <a:br>
              <a:rPr lang="en-US" sz="2400" dirty="0" smtClean="0"/>
            </a:br>
            <a:endParaRPr lang="en-US" sz="2400" dirty="0"/>
          </a:p>
        </p:txBody>
      </p:sp>
      <p:pic>
        <p:nvPicPr>
          <p:cNvPr id="5" name="Picture 10" descr="C:\Users\Admin\Desktop\Woman-Doctor.png"/>
          <p:cNvPicPr>
            <a:picLocks noChangeAspect="1" noChangeArrowheads="1"/>
          </p:cNvPicPr>
          <p:nvPr/>
        </p:nvPicPr>
        <p:blipFill>
          <a:blip r:embed="rId3" cstate="print"/>
          <a:srcRect/>
          <a:stretch>
            <a:fillRect/>
          </a:stretch>
        </p:blipFill>
        <p:spPr bwMode="auto">
          <a:xfrm>
            <a:off x="6248400" y="4181060"/>
            <a:ext cx="2819400" cy="2758109"/>
          </a:xfrm>
          <a:prstGeom prst="rect">
            <a:avLst/>
          </a:prstGeom>
          <a:noFill/>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zslim-logo-final-8th dec"/>
          <p:cNvPicPr>
            <a:picLocks noGrp="1" noChangeAspect="1"/>
          </p:cNvPicPr>
          <p:nvPr isPhoto="1"/>
        </p:nvPicPr>
        <p:blipFill>
          <a:blip r:embed="rId2" cstate="print">
            <a:lum/>
            <a:extLst>
              <a:ext uri="{28A0092B-C50C-407E-A947-70E740481C1C}">
                <a14:useLocalDpi xmlns="" xmlns:a14="http://schemas.microsoft.com/office/drawing/2010/main" val="0"/>
              </a:ext>
            </a:extLst>
          </a:blip>
          <a:stretch>
            <a:fillRect/>
          </a:stretch>
        </p:blipFill>
        <p:spPr>
          <a:xfrm>
            <a:off x="4495800" y="304800"/>
            <a:ext cx="3810000" cy="1316964"/>
          </a:xfrm>
          <a:prstGeom prst="rect">
            <a:avLst/>
          </a:prstGeom>
          <a:noFill/>
          <a:ln>
            <a:noFill/>
          </a:ln>
        </p:spPr>
      </p:pic>
      <p:sp>
        <p:nvSpPr>
          <p:cNvPr id="11" name="Content Placeholder 10"/>
          <p:cNvSpPr>
            <a:spLocks noGrp="1"/>
          </p:cNvSpPr>
          <p:nvPr>
            <p:ph idx="1"/>
          </p:nvPr>
        </p:nvSpPr>
        <p:spPr>
          <a:xfrm>
            <a:off x="0" y="2057400"/>
            <a:ext cx="7315200" cy="4038600"/>
          </a:xfrm>
        </p:spPr>
        <p:txBody>
          <a:bodyPr>
            <a:normAutofit/>
          </a:bodyPr>
          <a:lstStyle/>
          <a:p>
            <a:pPr algn="just"/>
            <a:r>
              <a:rPr lang="en-US" sz="2000" dirty="0" smtClean="0">
                <a:solidFill>
                  <a:schemeClr val="bg2">
                    <a:lumMod val="50000"/>
                  </a:schemeClr>
                </a:solidFill>
              </a:rPr>
              <a:t>One of the best solution for the human health to restored and prevent.</a:t>
            </a:r>
          </a:p>
          <a:p>
            <a:pPr algn="just">
              <a:buNone/>
            </a:pPr>
            <a:endParaRPr lang="en-US" sz="2000" dirty="0" smtClean="0">
              <a:solidFill>
                <a:schemeClr val="bg2">
                  <a:lumMod val="50000"/>
                </a:schemeClr>
              </a:solidFill>
            </a:endParaRPr>
          </a:p>
          <a:p>
            <a:pPr algn="just"/>
            <a:endParaRPr lang="en-US" sz="2000" dirty="0" smtClean="0">
              <a:solidFill>
                <a:schemeClr val="bg2">
                  <a:lumMod val="50000"/>
                </a:schemeClr>
              </a:solidFill>
            </a:endParaRPr>
          </a:p>
          <a:p>
            <a:pPr algn="just">
              <a:buNone/>
            </a:pPr>
            <a:endParaRPr lang="en-US" sz="2000" dirty="0" smtClean="0">
              <a:solidFill>
                <a:schemeClr val="bg2">
                  <a:lumMod val="50000"/>
                </a:schemeClr>
              </a:solidFill>
            </a:endParaRPr>
          </a:p>
          <a:p>
            <a:pPr algn="just">
              <a:buNone/>
            </a:pPr>
            <a:endParaRPr lang="en-US" dirty="0">
              <a:solidFill>
                <a:schemeClr val="bg2">
                  <a:lumMod val="50000"/>
                </a:schemeClr>
              </a:solidFill>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zslim-logo-final-8th dec"/>
          <p:cNvPicPr>
            <a:picLocks noGrp="1" noChangeAspect="1"/>
          </p:cNvPicPr>
          <p:nvPr isPhoto="1"/>
        </p:nvPicPr>
        <p:blipFill>
          <a:blip r:embed="rId2" cstate="print">
            <a:lum/>
            <a:extLst>
              <a:ext uri="{28A0092B-C50C-407E-A947-70E740481C1C}">
                <a14:useLocalDpi xmlns="" xmlns:a14="http://schemas.microsoft.com/office/drawing/2010/main" val="0"/>
              </a:ext>
            </a:extLst>
          </a:blip>
          <a:stretch>
            <a:fillRect/>
          </a:stretch>
        </p:blipFill>
        <p:spPr>
          <a:xfrm>
            <a:off x="4495800" y="304800"/>
            <a:ext cx="3810000" cy="1316964"/>
          </a:xfrm>
          <a:prstGeom prst="rect">
            <a:avLst/>
          </a:prstGeom>
          <a:noFill/>
          <a:ln>
            <a:noFill/>
          </a:ln>
        </p:spPr>
      </p:pic>
      <p:sp>
        <p:nvSpPr>
          <p:cNvPr id="11" name="Content Placeholder 10"/>
          <p:cNvSpPr>
            <a:spLocks noGrp="1"/>
          </p:cNvSpPr>
          <p:nvPr>
            <p:ph idx="1"/>
          </p:nvPr>
        </p:nvSpPr>
        <p:spPr>
          <a:xfrm>
            <a:off x="0" y="2057400"/>
            <a:ext cx="8077200" cy="4038600"/>
          </a:xfrm>
        </p:spPr>
        <p:txBody>
          <a:bodyPr>
            <a:normAutofit/>
          </a:bodyPr>
          <a:lstStyle/>
          <a:p>
            <a:pPr algn="just">
              <a:buNone/>
            </a:pPr>
            <a:endParaRPr lang="en-US" sz="2000" b="1" dirty="0" smtClean="0">
              <a:solidFill>
                <a:schemeClr val="bg2">
                  <a:lumMod val="50000"/>
                </a:schemeClr>
              </a:solidFill>
            </a:endParaRPr>
          </a:p>
          <a:p>
            <a:pPr algn="just">
              <a:buNone/>
            </a:pPr>
            <a:r>
              <a:rPr lang="en-US" sz="2000" b="1" dirty="0" smtClean="0">
                <a:solidFill>
                  <a:schemeClr val="bg2">
                    <a:lumMod val="50000"/>
                  </a:schemeClr>
                </a:solidFill>
              </a:rPr>
              <a:t> </a:t>
            </a:r>
            <a:endParaRPr lang="en-US" sz="2000" dirty="0" smtClean="0">
              <a:solidFill>
                <a:schemeClr val="bg2">
                  <a:lumMod val="50000"/>
                </a:schemeClr>
              </a:solidFill>
            </a:endParaRPr>
          </a:p>
          <a:p>
            <a:pPr algn="just">
              <a:buNone/>
            </a:pPr>
            <a:endParaRPr lang="en-US" sz="2000" dirty="0" smtClean="0">
              <a:solidFill>
                <a:schemeClr val="bg2">
                  <a:lumMod val="50000"/>
                </a:schemeClr>
              </a:solidFill>
            </a:endParaRPr>
          </a:p>
          <a:p>
            <a:pPr algn="just"/>
            <a:endParaRPr lang="en-US" sz="2000" dirty="0" smtClean="0">
              <a:solidFill>
                <a:schemeClr val="bg2">
                  <a:lumMod val="50000"/>
                </a:schemeClr>
              </a:solidFill>
            </a:endParaRPr>
          </a:p>
          <a:p>
            <a:pPr algn="just">
              <a:buNone/>
            </a:pPr>
            <a:endParaRPr lang="en-US" sz="2000" dirty="0" smtClean="0">
              <a:solidFill>
                <a:schemeClr val="bg2">
                  <a:lumMod val="50000"/>
                </a:schemeClr>
              </a:solidFill>
            </a:endParaRPr>
          </a:p>
          <a:p>
            <a:pPr algn="just">
              <a:buNone/>
            </a:pPr>
            <a:endParaRPr lang="en-US" dirty="0">
              <a:solidFill>
                <a:schemeClr val="bg2">
                  <a:lumMod val="50000"/>
                </a:schemeClr>
              </a:solidFill>
            </a:endParaRPr>
          </a:p>
        </p:txBody>
      </p:sp>
      <p:sp>
        <p:nvSpPr>
          <p:cNvPr id="6" name="Title 5"/>
          <p:cNvSpPr>
            <a:spLocks noGrp="1"/>
          </p:cNvSpPr>
          <p:nvPr>
            <p:ph type="title"/>
          </p:nvPr>
        </p:nvSpPr>
        <p:spPr>
          <a:xfrm>
            <a:off x="457200" y="533400"/>
            <a:ext cx="5181600" cy="929640"/>
          </a:xfrm>
        </p:spPr>
        <p:txBody>
          <a:bodyPr>
            <a:normAutofit/>
          </a:bodyPr>
          <a:lstStyle/>
          <a:p>
            <a:r>
              <a:rPr lang="en-US" sz="2400" dirty="0" smtClean="0"/>
              <a:t>NGBS </a:t>
            </a:r>
            <a:r>
              <a:rPr lang="en-US" sz="2400" dirty="0" err="1" smtClean="0"/>
              <a:t>WEllness</a:t>
            </a:r>
            <a:endParaRPr lang="en-US" sz="2400" dirty="0"/>
          </a:p>
        </p:txBody>
      </p:sp>
      <p:pic>
        <p:nvPicPr>
          <p:cNvPr id="1026" name="Picture 2" descr="C:\Users\Admin\Desktop\fwd\MASAZA1.jpg"/>
          <p:cNvPicPr>
            <a:picLocks noChangeAspect="1" noChangeArrowheads="1"/>
          </p:cNvPicPr>
          <p:nvPr/>
        </p:nvPicPr>
        <p:blipFill>
          <a:blip r:embed="rId3"/>
          <a:srcRect/>
          <a:stretch>
            <a:fillRect/>
          </a:stretch>
        </p:blipFill>
        <p:spPr bwMode="auto">
          <a:xfrm>
            <a:off x="457200" y="2362200"/>
            <a:ext cx="3661053" cy="2438400"/>
          </a:xfrm>
          <a:prstGeom prst="rect">
            <a:avLst/>
          </a:prstGeom>
          <a:noFill/>
        </p:spPr>
      </p:pic>
      <p:pic>
        <p:nvPicPr>
          <p:cNvPr id="1027" name="Picture 3" descr="C:\Users\Admin\Desktop\fwd\MASAZA2.jpg"/>
          <p:cNvPicPr>
            <a:picLocks noChangeAspect="1" noChangeArrowheads="1"/>
          </p:cNvPicPr>
          <p:nvPr/>
        </p:nvPicPr>
        <p:blipFill>
          <a:blip r:embed="rId4"/>
          <a:srcRect/>
          <a:stretch>
            <a:fillRect/>
          </a:stretch>
        </p:blipFill>
        <p:spPr bwMode="auto">
          <a:xfrm>
            <a:off x="4419600" y="2362200"/>
            <a:ext cx="3543665" cy="2438399"/>
          </a:xfrm>
          <a:prstGeom prst="rect">
            <a:avLst/>
          </a:prstGeom>
          <a:noFill/>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zslim-logo-final-8th dec"/>
          <p:cNvPicPr>
            <a:picLocks noGrp="1" noChangeAspect="1"/>
          </p:cNvPicPr>
          <p:nvPr isPhoto="1"/>
        </p:nvPicPr>
        <p:blipFill>
          <a:blip r:embed="rId2" cstate="print">
            <a:lum/>
            <a:extLst>
              <a:ext uri="{28A0092B-C50C-407E-A947-70E740481C1C}">
                <a14:useLocalDpi xmlns="" xmlns:a14="http://schemas.microsoft.com/office/drawing/2010/main" val="0"/>
              </a:ext>
            </a:extLst>
          </a:blip>
          <a:stretch>
            <a:fillRect/>
          </a:stretch>
        </p:blipFill>
        <p:spPr>
          <a:xfrm>
            <a:off x="4495800" y="304800"/>
            <a:ext cx="3810000" cy="1316964"/>
          </a:xfrm>
          <a:prstGeom prst="rect">
            <a:avLst/>
          </a:prstGeom>
          <a:noFill/>
          <a:ln>
            <a:noFill/>
          </a:ln>
        </p:spPr>
      </p:pic>
      <p:sp>
        <p:nvSpPr>
          <p:cNvPr id="11" name="Content Placeholder 10"/>
          <p:cNvSpPr>
            <a:spLocks noGrp="1"/>
          </p:cNvSpPr>
          <p:nvPr>
            <p:ph idx="1"/>
          </p:nvPr>
        </p:nvSpPr>
        <p:spPr>
          <a:xfrm>
            <a:off x="0" y="2057400"/>
            <a:ext cx="8077200" cy="4038600"/>
          </a:xfrm>
        </p:spPr>
        <p:txBody>
          <a:bodyPr>
            <a:normAutofit/>
          </a:bodyPr>
          <a:lstStyle/>
          <a:p>
            <a:pPr algn="just">
              <a:buNone/>
            </a:pPr>
            <a:endParaRPr lang="en-US" sz="2000" b="1" dirty="0" smtClean="0">
              <a:solidFill>
                <a:schemeClr val="bg2">
                  <a:lumMod val="50000"/>
                </a:schemeClr>
              </a:solidFill>
            </a:endParaRPr>
          </a:p>
          <a:p>
            <a:pPr algn="just">
              <a:buNone/>
            </a:pPr>
            <a:r>
              <a:rPr lang="en-US" sz="2000" b="1" dirty="0" smtClean="0">
                <a:solidFill>
                  <a:schemeClr val="bg2">
                    <a:lumMod val="50000"/>
                  </a:schemeClr>
                </a:solidFill>
              </a:rPr>
              <a:t> </a:t>
            </a:r>
            <a:endParaRPr lang="en-US" sz="2000" dirty="0" smtClean="0">
              <a:solidFill>
                <a:schemeClr val="bg2">
                  <a:lumMod val="50000"/>
                </a:schemeClr>
              </a:solidFill>
            </a:endParaRPr>
          </a:p>
          <a:p>
            <a:pPr algn="just">
              <a:buNone/>
            </a:pPr>
            <a:endParaRPr lang="en-US" sz="2000" dirty="0" smtClean="0">
              <a:solidFill>
                <a:schemeClr val="bg2">
                  <a:lumMod val="50000"/>
                </a:schemeClr>
              </a:solidFill>
            </a:endParaRPr>
          </a:p>
          <a:p>
            <a:pPr algn="just"/>
            <a:endParaRPr lang="en-US" sz="2000" dirty="0" smtClean="0">
              <a:solidFill>
                <a:schemeClr val="bg2">
                  <a:lumMod val="50000"/>
                </a:schemeClr>
              </a:solidFill>
            </a:endParaRPr>
          </a:p>
          <a:p>
            <a:pPr algn="just">
              <a:buNone/>
            </a:pPr>
            <a:endParaRPr lang="en-US" sz="2000" dirty="0" smtClean="0">
              <a:solidFill>
                <a:schemeClr val="bg2">
                  <a:lumMod val="50000"/>
                </a:schemeClr>
              </a:solidFill>
            </a:endParaRPr>
          </a:p>
          <a:p>
            <a:pPr algn="just">
              <a:buNone/>
            </a:pPr>
            <a:endParaRPr lang="en-US" dirty="0">
              <a:solidFill>
                <a:schemeClr val="bg2">
                  <a:lumMod val="50000"/>
                </a:schemeClr>
              </a:solidFill>
            </a:endParaRPr>
          </a:p>
        </p:txBody>
      </p:sp>
      <p:sp>
        <p:nvSpPr>
          <p:cNvPr id="6" name="Title 5"/>
          <p:cNvSpPr>
            <a:spLocks noGrp="1"/>
          </p:cNvSpPr>
          <p:nvPr>
            <p:ph type="title"/>
          </p:nvPr>
        </p:nvSpPr>
        <p:spPr>
          <a:xfrm>
            <a:off x="457200" y="533400"/>
            <a:ext cx="5181600" cy="929640"/>
          </a:xfrm>
        </p:spPr>
        <p:txBody>
          <a:bodyPr>
            <a:normAutofit/>
          </a:bodyPr>
          <a:lstStyle/>
          <a:p>
            <a:r>
              <a:rPr lang="en-US" sz="2400" dirty="0" smtClean="0"/>
              <a:t>NGBS </a:t>
            </a:r>
            <a:r>
              <a:rPr lang="en-US" sz="2400" dirty="0" err="1" smtClean="0"/>
              <a:t>WEllness</a:t>
            </a:r>
            <a:endParaRPr lang="en-US" sz="2400" dirty="0"/>
          </a:p>
        </p:txBody>
      </p:sp>
      <p:pic>
        <p:nvPicPr>
          <p:cNvPr id="2050" name="Picture 2" descr="C:\Users\Admin\Desktop\fwd\MASAZA3.jpg"/>
          <p:cNvPicPr>
            <a:picLocks noChangeAspect="1" noChangeArrowheads="1"/>
          </p:cNvPicPr>
          <p:nvPr/>
        </p:nvPicPr>
        <p:blipFill>
          <a:blip r:embed="rId3"/>
          <a:srcRect/>
          <a:stretch>
            <a:fillRect/>
          </a:stretch>
        </p:blipFill>
        <p:spPr bwMode="auto">
          <a:xfrm>
            <a:off x="457200" y="2514600"/>
            <a:ext cx="3657600" cy="2438400"/>
          </a:xfrm>
          <a:prstGeom prst="rect">
            <a:avLst/>
          </a:prstGeom>
          <a:noFill/>
        </p:spPr>
      </p:pic>
      <p:pic>
        <p:nvPicPr>
          <p:cNvPr id="2051" name="Picture 3" descr="C:\Users\Admin\Desktop\fwd\REP1.jpg"/>
          <p:cNvPicPr>
            <a:picLocks noChangeAspect="1" noChangeArrowheads="1"/>
          </p:cNvPicPr>
          <p:nvPr/>
        </p:nvPicPr>
        <p:blipFill>
          <a:blip r:embed="rId4" cstate="print"/>
          <a:srcRect/>
          <a:stretch>
            <a:fillRect/>
          </a:stretch>
        </p:blipFill>
        <p:spPr bwMode="auto">
          <a:xfrm>
            <a:off x="4343400" y="2514600"/>
            <a:ext cx="3505200" cy="2438400"/>
          </a:xfrm>
          <a:prstGeom prst="rect">
            <a:avLst/>
          </a:prstGeom>
          <a:noFill/>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zslim-logo-final-8th dec"/>
          <p:cNvPicPr>
            <a:picLocks noGrp="1" noChangeAspect="1"/>
          </p:cNvPicPr>
          <p:nvPr isPhoto="1"/>
        </p:nvPicPr>
        <p:blipFill>
          <a:blip r:embed="rId2" cstate="print">
            <a:lum/>
            <a:extLst>
              <a:ext uri="{28A0092B-C50C-407E-A947-70E740481C1C}">
                <a14:useLocalDpi xmlns="" xmlns:a14="http://schemas.microsoft.com/office/drawing/2010/main" val="0"/>
              </a:ext>
            </a:extLst>
          </a:blip>
          <a:stretch>
            <a:fillRect/>
          </a:stretch>
        </p:blipFill>
        <p:spPr>
          <a:xfrm>
            <a:off x="4495800" y="304800"/>
            <a:ext cx="3810000" cy="1316964"/>
          </a:xfrm>
          <a:prstGeom prst="rect">
            <a:avLst/>
          </a:prstGeom>
          <a:noFill/>
          <a:ln>
            <a:noFill/>
          </a:ln>
        </p:spPr>
      </p:pic>
      <p:sp>
        <p:nvSpPr>
          <p:cNvPr id="11" name="Content Placeholder 10"/>
          <p:cNvSpPr>
            <a:spLocks noGrp="1"/>
          </p:cNvSpPr>
          <p:nvPr>
            <p:ph idx="1"/>
          </p:nvPr>
        </p:nvSpPr>
        <p:spPr>
          <a:xfrm>
            <a:off x="0" y="1981200"/>
            <a:ext cx="7315200" cy="4038600"/>
          </a:xfrm>
        </p:spPr>
        <p:txBody>
          <a:bodyPr>
            <a:normAutofit/>
          </a:bodyPr>
          <a:lstStyle/>
          <a:p>
            <a:pPr algn="just">
              <a:buNone/>
            </a:pPr>
            <a:endParaRPr lang="en-US" sz="2000" b="1" dirty="0" smtClean="0">
              <a:solidFill>
                <a:schemeClr val="bg2">
                  <a:lumMod val="50000"/>
                </a:schemeClr>
              </a:solidFill>
            </a:endParaRPr>
          </a:p>
          <a:p>
            <a:pPr algn="just">
              <a:buNone/>
            </a:pPr>
            <a:r>
              <a:rPr lang="en-US" sz="2000" b="1" dirty="0" smtClean="0">
                <a:solidFill>
                  <a:schemeClr val="bg2">
                    <a:lumMod val="50000"/>
                  </a:schemeClr>
                </a:solidFill>
              </a:rPr>
              <a:t> </a:t>
            </a:r>
            <a:endParaRPr lang="en-US" sz="2000" dirty="0" smtClean="0">
              <a:solidFill>
                <a:schemeClr val="bg2">
                  <a:lumMod val="50000"/>
                </a:schemeClr>
              </a:solidFill>
            </a:endParaRPr>
          </a:p>
          <a:p>
            <a:pPr algn="just">
              <a:buNone/>
            </a:pPr>
            <a:endParaRPr lang="en-US" sz="2000" dirty="0" smtClean="0">
              <a:solidFill>
                <a:schemeClr val="bg2">
                  <a:lumMod val="50000"/>
                </a:schemeClr>
              </a:solidFill>
            </a:endParaRPr>
          </a:p>
          <a:p>
            <a:pPr algn="just"/>
            <a:endParaRPr lang="en-US" sz="2000" dirty="0" smtClean="0">
              <a:solidFill>
                <a:schemeClr val="bg2">
                  <a:lumMod val="50000"/>
                </a:schemeClr>
              </a:solidFill>
            </a:endParaRPr>
          </a:p>
          <a:p>
            <a:pPr algn="just">
              <a:buNone/>
            </a:pPr>
            <a:endParaRPr lang="en-US" sz="2000" dirty="0" smtClean="0">
              <a:solidFill>
                <a:schemeClr val="bg2">
                  <a:lumMod val="50000"/>
                </a:schemeClr>
              </a:solidFill>
            </a:endParaRPr>
          </a:p>
          <a:p>
            <a:pPr algn="just">
              <a:buNone/>
            </a:pPr>
            <a:endParaRPr lang="en-US" dirty="0">
              <a:solidFill>
                <a:schemeClr val="bg2">
                  <a:lumMod val="50000"/>
                </a:schemeClr>
              </a:solidFill>
            </a:endParaRPr>
          </a:p>
        </p:txBody>
      </p:sp>
      <p:sp>
        <p:nvSpPr>
          <p:cNvPr id="6" name="Title 5"/>
          <p:cNvSpPr>
            <a:spLocks noGrp="1"/>
          </p:cNvSpPr>
          <p:nvPr>
            <p:ph type="title"/>
          </p:nvPr>
        </p:nvSpPr>
        <p:spPr>
          <a:xfrm>
            <a:off x="457200" y="533400"/>
            <a:ext cx="5181600" cy="929640"/>
          </a:xfrm>
        </p:spPr>
        <p:txBody>
          <a:bodyPr>
            <a:normAutofit/>
          </a:bodyPr>
          <a:lstStyle/>
          <a:p>
            <a:r>
              <a:rPr lang="en-US" sz="2400" dirty="0" smtClean="0"/>
              <a:t>NGBS </a:t>
            </a:r>
            <a:r>
              <a:rPr lang="en-US" sz="2400" dirty="0" err="1" smtClean="0"/>
              <a:t>WEllness</a:t>
            </a:r>
            <a:endParaRPr lang="en-US" sz="2400" dirty="0"/>
          </a:p>
        </p:txBody>
      </p:sp>
      <p:pic>
        <p:nvPicPr>
          <p:cNvPr id="3075" name="Picture 3" descr="C:\Users\Admin\Desktop\fwd\SPA 1.jpg"/>
          <p:cNvPicPr>
            <a:picLocks noChangeAspect="1" noChangeArrowheads="1"/>
          </p:cNvPicPr>
          <p:nvPr/>
        </p:nvPicPr>
        <p:blipFill>
          <a:blip r:embed="rId3" cstate="print"/>
          <a:srcRect/>
          <a:stretch>
            <a:fillRect/>
          </a:stretch>
        </p:blipFill>
        <p:spPr bwMode="auto">
          <a:xfrm>
            <a:off x="457200" y="2514600"/>
            <a:ext cx="3657600" cy="2438400"/>
          </a:xfrm>
          <a:prstGeom prst="rect">
            <a:avLst/>
          </a:prstGeom>
          <a:noFill/>
        </p:spPr>
      </p:pic>
      <p:pic>
        <p:nvPicPr>
          <p:cNvPr id="3076" name="Picture 4" descr="C:\Users\Admin\Desktop\fwd\SPA 2.jpg"/>
          <p:cNvPicPr>
            <a:picLocks noChangeAspect="1" noChangeArrowheads="1"/>
          </p:cNvPicPr>
          <p:nvPr/>
        </p:nvPicPr>
        <p:blipFill>
          <a:blip r:embed="rId4"/>
          <a:srcRect/>
          <a:stretch>
            <a:fillRect/>
          </a:stretch>
        </p:blipFill>
        <p:spPr bwMode="auto">
          <a:xfrm>
            <a:off x="4343401" y="2503488"/>
            <a:ext cx="3733800" cy="2525712"/>
          </a:xfrm>
          <a:prstGeom prst="rect">
            <a:avLst/>
          </a:prstGeom>
          <a:noFill/>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zslim-logo-final-8th dec"/>
          <p:cNvPicPr>
            <a:picLocks noGrp="1" noChangeAspect="1"/>
          </p:cNvPicPr>
          <p:nvPr isPhoto="1"/>
        </p:nvPicPr>
        <p:blipFill>
          <a:blip r:embed="rId2" cstate="print">
            <a:lum/>
            <a:extLst>
              <a:ext uri="{28A0092B-C50C-407E-A947-70E740481C1C}">
                <a14:useLocalDpi xmlns="" xmlns:a14="http://schemas.microsoft.com/office/drawing/2010/main" val="0"/>
              </a:ext>
            </a:extLst>
          </a:blip>
          <a:stretch>
            <a:fillRect/>
          </a:stretch>
        </p:blipFill>
        <p:spPr>
          <a:xfrm>
            <a:off x="4495800" y="304800"/>
            <a:ext cx="3810000" cy="1316964"/>
          </a:xfrm>
          <a:prstGeom prst="rect">
            <a:avLst/>
          </a:prstGeom>
          <a:noFill/>
          <a:ln>
            <a:noFill/>
          </a:ln>
        </p:spPr>
      </p:pic>
      <p:sp>
        <p:nvSpPr>
          <p:cNvPr id="11" name="Content Placeholder 10"/>
          <p:cNvSpPr>
            <a:spLocks noGrp="1"/>
          </p:cNvSpPr>
          <p:nvPr>
            <p:ph idx="1"/>
          </p:nvPr>
        </p:nvSpPr>
        <p:spPr>
          <a:xfrm>
            <a:off x="0" y="1981200"/>
            <a:ext cx="8077200" cy="4038600"/>
          </a:xfrm>
        </p:spPr>
        <p:txBody>
          <a:bodyPr>
            <a:normAutofit/>
          </a:bodyPr>
          <a:lstStyle/>
          <a:p>
            <a:pPr algn="just">
              <a:buNone/>
            </a:pPr>
            <a:endParaRPr lang="en-US" sz="2000" b="1" dirty="0" smtClean="0">
              <a:solidFill>
                <a:schemeClr val="bg2">
                  <a:lumMod val="50000"/>
                </a:schemeClr>
              </a:solidFill>
            </a:endParaRPr>
          </a:p>
          <a:p>
            <a:pPr algn="just">
              <a:buNone/>
            </a:pPr>
            <a:r>
              <a:rPr lang="en-US" sz="2000" b="1" dirty="0" smtClean="0">
                <a:solidFill>
                  <a:schemeClr val="bg2">
                    <a:lumMod val="50000"/>
                  </a:schemeClr>
                </a:solidFill>
              </a:rPr>
              <a:t> </a:t>
            </a:r>
            <a:endParaRPr lang="en-US" sz="2000" dirty="0" smtClean="0">
              <a:solidFill>
                <a:schemeClr val="bg2">
                  <a:lumMod val="50000"/>
                </a:schemeClr>
              </a:solidFill>
            </a:endParaRPr>
          </a:p>
          <a:p>
            <a:pPr algn="just">
              <a:buNone/>
            </a:pPr>
            <a:endParaRPr lang="en-US" sz="2000" dirty="0" smtClean="0">
              <a:solidFill>
                <a:schemeClr val="bg2">
                  <a:lumMod val="50000"/>
                </a:schemeClr>
              </a:solidFill>
            </a:endParaRPr>
          </a:p>
          <a:p>
            <a:pPr algn="just"/>
            <a:endParaRPr lang="en-US" sz="2000" dirty="0" smtClean="0">
              <a:solidFill>
                <a:schemeClr val="bg2">
                  <a:lumMod val="50000"/>
                </a:schemeClr>
              </a:solidFill>
            </a:endParaRPr>
          </a:p>
          <a:p>
            <a:pPr algn="just">
              <a:buNone/>
            </a:pPr>
            <a:endParaRPr lang="en-US" sz="2000" dirty="0" smtClean="0">
              <a:solidFill>
                <a:schemeClr val="bg2">
                  <a:lumMod val="50000"/>
                </a:schemeClr>
              </a:solidFill>
            </a:endParaRPr>
          </a:p>
          <a:p>
            <a:pPr algn="just">
              <a:buNone/>
            </a:pPr>
            <a:endParaRPr lang="en-US" dirty="0">
              <a:solidFill>
                <a:schemeClr val="bg2">
                  <a:lumMod val="50000"/>
                </a:schemeClr>
              </a:solidFill>
            </a:endParaRPr>
          </a:p>
        </p:txBody>
      </p:sp>
      <p:sp>
        <p:nvSpPr>
          <p:cNvPr id="6" name="Title 5"/>
          <p:cNvSpPr>
            <a:spLocks noGrp="1"/>
          </p:cNvSpPr>
          <p:nvPr>
            <p:ph type="title"/>
          </p:nvPr>
        </p:nvSpPr>
        <p:spPr>
          <a:xfrm>
            <a:off x="457200" y="533400"/>
            <a:ext cx="5181600" cy="929640"/>
          </a:xfrm>
        </p:spPr>
        <p:txBody>
          <a:bodyPr>
            <a:normAutofit/>
          </a:bodyPr>
          <a:lstStyle/>
          <a:p>
            <a:r>
              <a:rPr lang="en-US" sz="2400" dirty="0" smtClean="0"/>
              <a:t>NGBS </a:t>
            </a:r>
            <a:r>
              <a:rPr lang="en-US" sz="2400" dirty="0" err="1" smtClean="0"/>
              <a:t>WEllness</a:t>
            </a:r>
            <a:endParaRPr lang="en-US" sz="2400" dirty="0"/>
          </a:p>
        </p:txBody>
      </p:sp>
      <p:pic>
        <p:nvPicPr>
          <p:cNvPr id="4098" name="Picture 2" descr="C:\Users\Admin\Desktop\fwd\SPA 3.jpg"/>
          <p:cNvPicPr>
            <a:picLocks noChangeAspect="1" noChangeArrowheads="1"/>
          </p:cNvPicPr>
          <p:nvPr/>
        </p:nvPicPr>
        <p:blipFill>
          <a:blip r:embed="rId3"/>
          <a:srcRect/>
          <a:stretch>
            <a:fillRect/>
          </a:stretch>
        </p:blipFill>
        <p:spPr bwMode="auto">
          <a:xfrm>
            <a:off x="457200" y="2514600"/>
            <a:ext cx="3733800" cy="2438399"/>
          </a:xfrm>
          <a:prstGeom prst="rect">
            <a:avLst/>
          </a:prstGeom>
          <a:noFill/>
        </p:spPr>
      </p:pic>
      <p:pic>
        <p:nvPicPr>
          <p:cNvPr id="4099" name="Picture 3" descr="C:\Users\Admin\Desktop\fwd\SPA 4.jpg"/>
          <p:cNvPicPr>
            <a:picLocks noChangeAspect="1" noChangeArrowheads="1"/>
          </p:cNvPicPr>
          <p:nvPr/>
        </p:nvPicPr>
        <p:blipFill>
          <a:blip r:embed="rId4"/>
          <a:srcRect/>
          <a:stretch>
            <a:fillRect/>
          </a:stretch>
        </p:blipFill>
        <p:spPr bwMode="auto">
          <a:xfrm>
            <a:off x="4343400" y="2514600"/>
            <a:ext cx="3563263" cy="2438400"/>
          </a:xfrm>
          <a:prstGeom prst="rect">
            <a:avLst/>
          </a:prstGeom>
          <a:noFill/>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zslim-logo-final-8th dec"/>
          <p:cNvPicPr>
            <a:picLocks noGrp="1" noChangeAspect="1"/>
          </p:cNvPicPr>
          <p:nvPr isPhoto="1"/>
        </p:nvPicPr>
        <p:blipFill>
          <a:blip r:embed="rId2" cstate="print">
            <a:lum/>
            <a:extLst>
              <a:ext uri="{28A0092B-C50C-407E-A947-70E740481C1C}">
                <a14:useLocalDpi xmlns="" xmlns:a14="http://schemas.microsoft.com/office/drawing/2010/main" val="0"/>
              </a:ext>
            </a:extLst>
          </a:blip>
          <a:stretch>
            <a:fillRect/>
          </a:stretch>
        </p:blipFill>
        <p:spPr>
          <a:xfrm>
            <a:off x="4495800" y="304800"/>
            <a:ext cx="3810000" cy="1316964"/>
          </a:xfrm>
          <a:prstGeom prst="rect">
            <a:avLst/>
          </a:prstGeom>
          <a:noFill/>
          <a:ln>
            <a:noFill/>
          </a:ln>
        </p:spPr>
      </p:pic>
      <p:sp>
        <p:nvSpPr>
          <p:cNvPr id="11" name="Content Placeholder 10"/>
          <p:cNvSpPr>
            <a:spLocks noGrp="1"/>
          </p:cNvSpPr>
          <p:nvPr>
            <p:ph idx="1"/>
          </p:nvPr>
        </p:nvSpPr>
        <p:spPr>
          <a:xfrm>
            <a:off x="0" y="1828800"/>
            <a:ext cx="8077200" cy="4038600"/>
          </a:xfrm>
        </p:spPr>
        <p:txBody>
          <a:bodyPr>
            <a:normAutofit/>
          </a:bodyPr>
          <a:lstStyle/>
          <a:p>
            <a:pPr algn="just">
              <a:buNone/>
            </a:pPr>
            <a:endParaRPr lang="en-US" sz="2000" b="1" dirty="0" smtClean="0">
              <a:solidFill>
                <a:schemeClr val="bg2">
                  <a:lumMod val="50000"/>
                </a:schemeClr>
              </a:solidFill>
            </a:endParaRPr>
          </a:p>
          <a:p>
            <a:pPr algn="just">
              <a:buNone/>
            </a:pPr>
            <a:r>
              <a:rPr lang="en-US" sz="2000" b="1" dirty="0" smtClean="0">
                <a:solidFill>
                  <a:schemeClr val="bg2">
                    <a:lumMod val="50000"/>
                  </a:schemeClr>
                </a:solidFill>
              </a:rPr>
              <a:t> </a:t>
            </a:r>
            <a:endParaRPr lang="en-US" sz="2000" dirty="0" smtClean="0">
              <a:solidFill>
                <a:schemeClr val="bg2">
                  <a:lumMod val="50000"/>
                </a:schemeClr>
              </a:solidFill>
            </a:endParaRPr>
          </a:p>
          <a:p>
            <a:pPr algn="just">
              <a:buNone/>
            </a:pPr>
            <a:endParaRPr lang="en-US" sz="2000" dirty="0" smtClean="0">
              <a:solidFill>
                <a:schemeClr val="bg2">
                  <a:lumMod val="50000"/>
                </a:schemeClr>
              </a:solidFill>
            </a:endParaRPr>
          </a:p>
          <a:p>
            <a:pPr algn="just"/>
            <a:endParaRPr lang="en-US" sz="2000" dirty="0" smtClean="0">
              <a:solidFill>
                <a:schemeClr val="bg2">
                  <a:lumMod val="50000"/>
                </a:schemeClr>
              </a:solidFill>
            </a:endParaRPr>
          </a:p>
          <a:p>
            <a:pPr algn="just">
              <a:buNone/>
            </a:pPr>
            <a:endParaRPr lang="en-US" sz="2000" dirty="0" smtClean="0">
              <a:solidFill>
                <a:schemeClr val="bg2">
                  <a:lumMod val="50000"/>
                </a:schemeClr>
              </a:solidFill>
            </a:endParaRPr>
          </a:p>
          <a:p>
            <a:pPr algn="just">
              <a:buNone/>
            </a:pPr>
            <a:endParaRPr lang="en-US" dirty="0">
              <a:solidFill>
                <a:schemeClr val="bg2">
                  <a:lumMod val="50000"/>
                </a:schemeClr>
              </a:solidFill>
            </a:endParaRPr>
          </a:p>
        </p:txBody>
      </p:sp>
      <p:sp>
        <p:nvSpPr>
          <p:cNvPr id="6" name="Title 5"/>
          <p:cNvSpPr>
            <a:spLocks noGrp="1"/>
          </p:cNvSpPr>
          <p:nvPr>
            <p:ph type="title"/>
          </p:nvPr>
        </p:nvSpPr>
        <p:spPr>
          <a:xfrm>
            <a:off x="457200" y="533400"/>
            <a:ext cx="5181600" cy="929640"/>
          </a:xfrm>
        </p:spPr>
        <p:txBody>
          <a:bodyPr>
            <a:normAutofit/>
          </a:bodyPr>
          <a:lstStyle/>
          <a:p>
            <a:r>
              <a:rPr lang="en-US" sz="2400" dirty="0" smtClean="0"/>
              <a:t>NGBS EMS – POWER suite</a:t>
            </a:r>
            <a:endParaRPr lang="en-US" sz="2400" dirty="0"/>
          </a:p>
        </p:txBody>
      </p:sp>
      <p:pic>
        <p:nvPicPr>
          <p:cNvPr id="5122" name="Picture 2" descr="C:\Users\Admin\Desktop\Padscomp.png"/>
          <p:cNvPicPr>
            <a:picLocks noChangeAspect="1" noChangeArrowheads="1"/>
          </p:cNvPicPr>
          <p:nvPr/>
        </p:nvPicPr>
        <p:blipFill>
          <a:blip r:embed="rId3"/>
          <a:srcRect/>
          <a:stretch>
            <a:fillRect/>
          </a:stretch>
        </p:blipFill>
        <p:spPr bwMode="auto">
          <a:xfrm>
            <a:off x="228600" y="2133600"/>
            <a:ext cx="3897117" cy="2895600"/>
          </a:xfrm>
          <a:prstGeom prst="rect">
            <a:avLst/>
          </a:prstGeom>
          <a:noFill/>
        </p:spPr>
      </p:pic>
      <p:pic>
        <p:nvPicPr>
          <p:cNvPr id="5123" name="Picture 3" descr="C:\Users\Admin\Desktop\Welle.jpg"/>
          <p:cNvPicPr>
            <a:picLocks noChangeAspect="1" noChangeArrowheads="1"/>
          </p:cNvPicPr>
          <p:nvPr/>
        </p:nvPicPr>
        <p:blipFill>
          <a:blip r:embed="rId4" cstate="print"/>
          <a:srcRect/>
          <a:stretch>
            <a:fillRect/>
          </a:stretch>
        </p:blipFill>
        <p:spPr bwMode="auto">
          <a:xfrm>
            <a:off x="4267200" y="2362200"/>
            <a:ext cx="3733799" cy="2667000"/>
          </a:xfrm>
          <a:prstGeom prst="rect">
            <a:avLst/>
          </a:prstGeom>
          <a:noFill/>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zslim-logo-final-8th dec"/>
          <p:cNvPicPr>
            <a:picLocks noGrp="1" noChangeAspect="1"/>
          </p:cNvPicPr>
          <p:nvPr isPhoto="1"/>
        </p:nvPicPr>
        <p:blipFill>
          <a:blip r:embed="rId2" cstate="print">
            <a:lum/>
            <a:extLst>
              <a:ext uri="{28A0092B-C50C-407E-A947-70E740481C1C}">
                <a14:useLocalDpi xmlns="" xmlns:a14="http://schemas.microsoft.com/office/drawing/2010/main" val="0"/>
              </a:ext>
            </a:extLst>
          </a:blip>
          <a:stretch>
            <a:fillRect/>
          </a:stretch>
        </p:blipFill>
        <p:spPr>
          <a:xfrm>
            <a:off x="4495800" y="304800"/>
            <a:ext cx="3810000" cy="1316964"/>
          </a:xfrm>
          <a:prstGeom prst="rect">
            <a:avLst/>
          </a:prstGeom>
          <a:noFill/>
          <a:ln>
            <a:noFill/>
          </a:ln>
        </p:spPr>
      </p:pic>
      <p:sp>
        <p:nvSpPr>
          <p:cNvPr id="11" name="Content Placeholder 10"/>
          <p:cNvSpPr>
            <a:spLocks noGrp="1"/>
          </p:cNvSpPr>
          <p:nvPr>
            <p:ph idx="1"/>
          </p:nvPr>
        </p:nvSpPr>
        <p:spPr>
          <a:xfrm>
            <a:off x="0" y="2057400"/>
            <a:ext cx="7315200" cy="4495800"/>
          </a:xfrm>
        </p:spPr>
        <p:txBody>
          <a:bodyPr>
            <a:normAutofit/>
          </a:bodyPr>
          <a:lstStyle/>
          <a:p>
            <a:pPr algn="just"/>
            <a:r>
              <a:rPr lang="en-US" sz="2000" b="1" dirty="0" smtClean="0">
                <a:solidFill>
                  <a:schemeClr val="bg2">
                    <a:lumMod val="50000"/>
                  </a:schemeClr>
                </a:solidFill>
              </a:rPr>
              <a:t>The antibacterial nature of the </a:t>
            </a:r>
            <a:r>
              <a:rPr lang="en-US" sz="2000" b="1" dirty="0" err="1" smtClean="0">
                <a:solidFill>
                  <a:schemeClr val="bg2">
                    <a:lumMod val="50000"/>
                  </a:schemeClr>
                </a:solidFill>
              </a:rPr>
              <a:t>Nogymbeslim</a:t>
            </a:r>
            <a:r>
              <a:rPr lang="en-US" sz="2000" b="1" dirty="0" smtClean="0">
                <a:solidFill>
                  <a:schemeClr val="bg2">
                    <a:lumMod val="50000"/>
                  </a:schemeClr>
                </a:solidFill>
              </a:rPr>
              <a:t> </a:t>
            </a:r>
            <a:r>
              <a:rPr lang="en-US" sz="2000" b="1" dirty="0" err="1" smtClean="0">
                <a:solidFill>
                  <a:schemeClr val="bg2">
                    <a:lumMod val="50000"/>
                  </a:schemeClr>
                </a:solidFill>
              </a:rPr>
              <a:t>Powersuit</a:t>
            </a:r>
            <a:r>
              <a:rPr lang="en-US" sz="2000" b="1" dirty="0" smtClean="0">
                <a:solidFill>
                  <a:schemeClr val="bg2">
                    <a:lumMod val="50000"/>
                  </a:schemeClr>
                </a:solidFill>
              </a:rPr>
              <a:t> guarantees maximum hygiene and a neutral </a:t>
            </a:r>
            <a:r>
              <a:rPr lang="en-US" sz="2000" b="1" dirty="0" err="1" smtClean="0">
                <a:solidFill>
                  <a:schemeClr val="bg2">
                    <a:lumMod val="50000"/>
                  </a:schemeClr>
                </a:solidFill>
              </a:rPr>
              <a:t>odour</a:t>
            </a:r>
            <a:r>
              <a:rPr lang="en-US" sz="2000" b="1" dirty="0" smtClean="0">
                <a:solidFill>
                  <a:schemeClr val="bg2">
                    <a:lumMod val="50000"/>
                  </a:schemeClr>
                </a:solidFill>
              </a:rPr>
              <a:t>. The material is also made to dry quickly. Yet it is so durable, washable without losing any of its functionality. It will give you years of enjoyment as your second skin.</a:t>
            </a:r>
            <a:r>
              <a:rPr lang="en-US" sz="2000" b="1" dirty="0" smtClean="0">
                <a:solidFill>
                  <a:schemeClr val="accent1">
                    <a:lumMod val="75000"/>
                  </a:schemeClr>
                </a:solidFill>
              </a:rPr>
              <a:t> </a:t>
            </a:r>
          </a:p>
          <a:p>
            <a:pPr algn="just"/>
            <a:endParaRPr lang="en-US" sz="2000" b="1" dirty="0" smtClean="0">
              <a:solidFill>
                <a:schemeClr val="accent1">
                  <a:lumMod val="75000"/>
                </a:schemeClr>
              </a:solidFill>
            </a:endParaRPr>
          </a:p>
          <a:p>
            <a:pPr algn="just"/>
            <a:r>
              <a:rPr lang="en-US" sz="2000" dirty="0" smtClean="0">
                <a:solidFill>
                  <a:schemeClr val="bg2">
                    <a:lumMod val="50000"/>
                  </a:schemeClr>
                </a:solidFill>
              </a:rPr>
              <a:t>The bi-elastic functional fabric moulds itself gently to your body and stays elastic in all directions. This offers your maximum freedom of movement during nearly any </a:t>
            </a:r>
            <a:r>
              <a:rPr lang="en-US" sz="2000" dirty="0" err="1" smtClean="0">
                <a:solidFill>
                  <a:schemeClr val="bg2">
                    <a:lumMod val="50000"/>
                  </a:schemeClr>
                </a:solidFill>
              </a:rPr>
              <a:t>sport.Whether</a:t>
            </a:r>
            <a:r>
              <a:rPr lang="en-US" sz="2000" dirty="0" smtClean="0">
                <a:solidFill>
                  <a:schemeClr val="bg2">
                    <a:lumMod val="50000"/>
                  </a:schemeClr>
                </a:solidFill>
              </a:rPr>
              <a:t> muscle-toning, endurance training or fat reduction, athletics, tennis or Pilates — Sport is a highly elastic term. So, it’s good that the </a:t>
            </a:r>
            <a:r>
              <a:rPr lang="en-US" sz="2000" dirty="0" err="1" smtClean="0">
                <a:solidFill>
                  <a:schemeClr val="bg2">
                    <a:lumMod val="50000"/>
                  </a:schemeClr>
                </a:solidFill>
              </a:rPr>
              <a:t>Nogymbeslim</a:t>
            </a:r>
            <a:r>
              <a:rPr lang="en-US" sz="2000" dirty="0" smtClean="0">
                <a:solidFill>
                  <a:schemeClr val="bg2">
                    <a:lumMod val="50000"/>
                  </a:schemeClr>
                </a:solidFill>
              </a:rPr>
              <a:t> </a:t>
            </a:r>
            <a:r>
              <a:rPr lang="en-US" sz="2000" dirty="0" err="1" smtClean="0">
                <a:solidFill>
                  <a:schemeClr val="bg2">
                    <a:lumMod val="50000"/>
                  </a:schemeClr>
                </a:solidFill>
              </a:rPr>
              <a:t>Powersuit</a:t>
            </a:r>
            <a:r>
              <a:rPr lang="en-US" sz="2000" dirty="0" smtClean="0">
                <a:solidFill>
                  <a:schemeClr val="bg2">
                    <a:lumMod val="50000"/>
                  </a:schemeClr>
                </a:solidFill>
              </a:rPr>
              <a:t> expands with you.</a:t>
            </a:r>
            <a:endParaRPr lang="en-US" sz="2000" b="1" dirty="0" smtClean="0">
              <a:solidFill>
                <a:schemeClr val="bg2">
                  <a:lumMod val="50000"/>
                </a:schemeClr>
              </a:solidFill>
            </a:endParaRPr>
          </a:p>
          <a:p>
            <a:pPr algn="just"/>
            <a:endParaRPr lang="en-US" sz="2000" dirty="0" smtClean="0">
              <a:solidFill>
                <a:schemeClr val="bg2">
                  <a:lumMod val="50000"/>
                </a:schemeClr>
              </a:solidFill>
            </a:endParaRPr>
          </a:p>
          <a:p>
            <a:pPr algn="just">
              <a:buNone/>
            </a:pPr>
            <a:endParaRPr lang="en-US" sz="2000" dirty="0" smtClean="0">
              <a:solidFill>
                <a:schemeClr val="bg2">
                  <a:lumMod val="50000"/>
                </a:schemeClr>
              </a:solidFill>
            </a:endParaRPr>
          </a:p>
          <a:p>
            <a:pPr algn="just"/>
            <a:endParaRPr lang="en-US" sz="2000" dirty="0" smtClean="0">
              <a:solidFill>
                <a:schemeClr val="bg2">
                  <a:lumMod val="50000"/>
                </a:schemeClr>
              </a:solidFill>
            </a:endParaRPr>
          </a:p>
          <a:p>
            <a:pPr algn="just">
              <a:buNone/>
            </a:pPr>
            <a:endParaRPr lang="en-US" sz="2000" dirty="0" smtClean="0">
              <a:solidFill>
                <a:schemeClr val="bg2">
                  <a:lumMod val="50000"/>
                </a:schemeClr>
              </a:solidFill>
            </a:endParaRPr>
          </a:p>
          <a:p>
            <a:pPr algn="just">
              <a:buNone/>
            </a:pPr>
            <a:endParaRPr lang="en-US" dirty="0">
              <a:solidFill>
                <a:schemeClr val="bg2">
                  <a:lumMod val="50000"/>
                </a:schemeClr>
              </a:solidFill>
            </a:endParaRPr>
          </a:p>
        </p:txBody>
      </p:sp>
      <p:sp>
        <p:nvSpPr>
          <p:cNvPr id="6" name="Title 5"/>
          <p:cNvSpPr>
            <a:spLocks noGrp="1"/>
          </p:cNvSpPr>
          <p:nvPr>
            <p:ph type="title"/>
          </p:nvPr>
        </p:nvSpPr>
        <p:spPr>
          <a:xfrm>
            <a:off x="457200" y="533400"/>
            <a:ext cx="5181600" cy="929640"/>
          </a:xfrm>
        </p:spPr>
        <p:txBody>
          <a:bodyPr>
            <a:normAutofit/>
          </a:bodyPr>
          <a:lstStyle/>
          <a:p>
            <a:r>
              <a:rPr lang="en-US" sz="2400" dirty="0" smtClean="0"/>
              <a:t>NGBS EMS – power suite</a:t>
            </a:r>
            <a:endParaRPr lang="en-US" sz="2400" dirty="0"/>
          </a:p>
        </p:txBody>
      </p:sp>
      <p:pic>
        <p:nvPicPr>
          <p:cNvPr id="5" name="Picture 2" descr="C:\Users\Admin\Desktop\Padscomp.png"/>
          <p:cNvPicPr>
            <a:picLocks noChangeAspect="1" noChangeArrowheads="1"/>
          </p:cNvPicPr>
          <p:nvPr/>
        </p:nvPicPr>
        <p:blipFill>
          <a:blip r:embed="rId3" cstate="print"/>
          <a:srcRect/>
          <a:stretch>
            <a:fillRect/>
          </a:stretch>
        </p:blipFill>
        <p:spPr bwMode="auto">
          <a:xfrm>
            <a:off x="7162800" y="5385948"/>
            <a:ext cx="1981200" cy="1472052"/>
          </a:xfrm>
          <a:prstGeom prst="rect">
            <a:avLst/>
          </a:prstGeom>
          <a:noFill/>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zslim-logo-final-8th dec"/>
          <p:cNvPicPr>
            <a:picLocks noGrp="1" noChangeAspect="1"/>
          </p:cNvPicPr>
          <p:nvPr isPhoto="1"/>
        </p:nvPicPr>
        <p:blipFill>
          <a:blip r:embed="rId2" cstate="print">
            <a:lum/>
            <a:extLst>
              <a:ext uri="{28A0092B-C50C-407E-A947-70E740481C1C}">
                <a14:useLocalDpi xmlns="" xmlns:a14="http://schemas.microsoft.com/office/drawing/2010/main" val="0"/>
              </a:ext>
            </a:extLst>
          </a:blip>
          <a:stretch>
            <a:fillRect/>
          </a:stretch>
        </p:blipFill>
        <p:spPr>
          <a:xfrm>
            <a:off x="4495800" y="304800"/>
            <a:ext cx="3810000" cy="1316964"/>
          </a:xfrm>
          <a:prstGeom prst="rect">
            <a:avLst/>
          </a:prstGeom>
          <a:noFill/>
          <a:ln>
            <a:noFill/>
          </a:ln>
        </p:spPr>
      </p:pic>
      <p:sp>
        <p:nvSpPr>
          <p:cNvPr id="11" name="Content Placeholder 10"/>
          <p:cNvSpPr>
            <a:spLocks noGrp="1"/>
          </p:cNvSpPr>
          <p:nvPr>
            <p:ph idx="1"/>
          </p:nvPr>
        </p:nvSpPr>
        <p:spPr>
          <a:xfrm>
            <a:off x="381000" y="1981200"/>
            <a:ext cx="7315200" cy="4495800"/>
          </a:xfrm>
        </p:spPr>
        <p:txBody>
          <a:bodyPr>
            <a:normAutofit/>
          </a:bodyPr>
          <a:lstStyle/>
          <a:p>
            <a:pPr algn="just"/>
            <a:endParaRPr lang="en-US" sz="2000" b="1" dirty="0" smtClean="0">
              <a:solidFill>
                <a:schemeClr val="accent1">
                  <a:lumMod val="75000"/>
                </a:schemeClr>
              </a:solidFill>
            </a:endParaRPr>
          </a:p>
          <a:p>
            <a:pPr algn="just"/>
            <a:r>
              <a:rPr lang="en-US" sz="2000" dirty="0" smtClean="0">
                <a:solidFill>
                  <a:schemeClr val="bg2">
                    <a:lumMod val="50000"/>
                  </a:schemeClr>
                </a:solidFill>
              </a:rPr>
              <a:t>Magnetic Resonant Diagnostics.</a:t>
            </a:r>
          </a:p>
          <a:p>
            <a:pPr algn="just"/>
            <a:r>
              <a:rPr lang="en-US" sz="2000" dirty="0" smtClean="0">
                <a:solidFill>
                  <a:schemeClr val="bg2">
                    <a:lumMod val="50000"/>
                  </a:schemeClr>
                </a:solidFill>
              </a:rPr>
              <a:t>Healing Frequency.</a:t>
            </a:r>
          </a:p>
          <a:p>
            <a:pPr algn="just"/>
            <a:r>
              <a:rPr lang="en-US" sz="2000" dirty="0" smtClean="0">
                <a:solidFill>
                  <a:schemeClr val="bg2">
                    <a:lumMod val="50000"/>
                  </a:schemeClr>
                </a:solidFill>
              </a:rPr>
              <a:t>Salt Therapy.</a:t>
            </a:r>
          </a:p>
          <a:p>
            <a:pPr algn="just"/>
            <a:r>
              <a:rPr lang="en-US" sz="2000" dirty="0" smtClean="0">
                <a:solidFill>
                  <a:schemeClr val="bg2">
                    <a:lumMod val="50000"/>
                  </a:schemeClr>
                </a:solidFill>
              </a:rPr>
              <a:t>Live Sound Therapy.</a:t>
            </a:r>
          </a:p>
          <a:p>
            <a:pPr algn="just"/>
            <a:r>
              <a:rPr lang="en-US" sz="2000" dirty="0" smtClean="0">
                <a:solidFill>
                  <a:schemeClr val="bg2">
                    <a:lumMod val="50000"/>
                  </a:schemeClr>
                </a:solidFill>
              </a:rPr>
              <a:t>Brain Correction.</a:t>
            </a:r>
          </a:p>
          <a:p>
            <a:pPr algn="just"/>
            <a:r>
              <a:rPr lang="en-US" sz="2000" dirty="0" smtClean="0">
                <a:solidFill>
                  <a:schemeClr val="bg2">
                    <a:lumMod val="50000"/>
                  </a:schemeClr>
                </a:solidFill>
              </a:rPr>
              <a:t>Cleaning of health issue by subtle method.</a:t>
            </a:r>
          </a:p>
          <a:p>
            <a:pPr algn="just"/>
            <a:r>
              <a:rPr lang="en-US" sz="2000" dirty="0" smtClean="0">
                <a:solidFill>
                  <a:schemeClr val="bg2">
                    <a:lumMod val="50000"/>
                  </a:schemeClr>
                </a:solidFill>
              </a:rPr>
              <a:t>Negative energy clearance and Positive energy enhancement.</a:t>
            </a:r>
          </a:p>
          <a:p>
            <a:pPr algn="just"/>
            <a:r>
              <a:rPr lang="en-US" sz="2000" dirty="0" smtClean="0">
                <a:solidFill>
                  <a:schemeClr val="bg2">
                    <a:lumMod val="50000"/>
                  </a:schemeClr>
                </a:solidFill>
              </a:rPr>
              <a:t>Expected income ( 1 </a:t>
            </a:r>
            <a:r>
              <a:rPr lang="en-US" sz="2000" dirty="0" err="1" smtClean="0">
                <a:solidFill>
                  <a:schemeClr val="bg2">
                    <a:lumMod val="50000"/>
                  </a:schemeClr>
                </a:solidFill>
              </a:rPr>
              <a:t>crore</a:t>
            </a:r>
            <a:r>
              <a:rPr lang="en-US" sz="2000" dirty="0" smtClean="0">
                <a:solidFill>
                  <a:schemeClr val="bg2">
                    <a:lumMod val="50000"/>
                  </a:schemeClr>
                </a:solidFill>
              </a:rPr>
              <a:t> per year ) &amp; Expecting setting up cost ( 2 to 2.5 </a:t>
            </a:r>
            <a:r>
              <a:rPr lang="en-US" sz="2000" dirty="0" err="1" smtClean="0">
                <a:solidFill>
                  <a:schemeClr val="bg2">
                    <a:lumMod val="50000"/>
                  </a:schemeClr>
                </a:solidFill>
              </a:rPr>
              <a:t>crore</a:t>
            </a:r>
            <a:r>
              <a:rPr lang="en-US" sz="2000" dirty="0" smtClean="0">
                <a:solidFill>
                  <a:schemeClr val="bg2">
                    <a:lumMod val="50000"/>
                  </a:schemeClr>
                </a:solidFill>
              </a:rPr>
              <a:t>).</a:t>
            </a:r>
          </a:p>
          <a:p>
            <a:pPr algn="just">
              <a:buNone/>
            </a:pPr>
            <a:endParaRPr lang="en-US" sz="2000" dirty="0" smtClean="0">
              <a:solidFill>
                <a:schemeClr val="bg2">
                  <a:lumMod val="50000"/>
                </a:schemeClr>
              </a:solidFill>
            </a:endParaRPr>
          </a:p>
          <a:p>
            <a:pPr algn="just"/>
            <a:endParaRPr lang="en-US" sz="2000" dirty="0" smtClean="0">
              <a:solidFill>
                <a:schemeClr val="bg2">
                  <a:lumMod val="50000"/>
                </a:schemeClr>
              </a:solidFill>
            </a:endParaRPr>
          </a:p>
          <a:p>
            <a:pPr algn="just">
              <a:buNone/>
            </a:pPr>
            <a:endParaRPr lang="en-US" sz="2000" dirty="0" smtClean="0">
              <a:solidFill>
                <a:schemeClr val="bg2">
                  <a:lumMod val="50000"/>
                </a:schemeClr>
              </a:solidFill>
            </a:endParaRPr>
          </a:p>
          <a:p>
            <a:pPr algn="just">
              <a:buNone/>
            </a:pPr>
            <a:endParaRPr lang="en-US" dirty="0">
              <a:solidFill>
                <a:schemeClr val="bg2">
                  <a:lumMod val="50000"/>
                </a:schemeClr>
              </a:solidFill>
            </a:endParaRPr>
          </a:p>
        </p:txBody>
      </p:sp>
      <p:sp>
        <p:nvSpPr>
          <p:cNvPr id="6" name="Title 5"/>
          <p:cNvSpPr>
            <a:spLocks noGrp="1"/>
          </p:cNvSpPr>
          <p:nvPr>
            <p:ph type="title"/>
          </p:nvPr>
        </p:nvSpPr>
        <p:spPr>
          <a:xfrm>
            <a:off x="457200" y="533400"/>
            <a:ext cx="5181600" cy="929640"/>
          </a:xfrm>
        </p:spPr>
        <p:txBody>
          <a:bodyPr>
            <a:normAutofit/>
          </a:bodyPr>
          <a:lstStyle/>
          <a:p>
            <a:r>
              <a:rPr lang="en-US" sz="2400" dirty="0" smtClean="0"/>
              <a:t>NGBS</a:t>
            </a:r>
            <a:endParaRPr lang="en-US" sz="24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609416"/>
            <a:ext cx="7467600" cy="4846320"/>
          </a:xfrm>
        </p:spPr>
        <p:txBody>
          <a:bodyPr>
            <a:normAutofit/>
          </a:bodyPr>
          <a:lstStyle/>
          <a:p>
            <a:pPr>
              <a:buNone/>
            </a:pPr>
            <a:endParaRPr lang="en-US" sz="1900" dirty="0" smtClean="0">
              <a:solidFill>
                <a:schemeClr val="bg2">
                  <a:lumMod val="50000"/>
                </a:schemeClr>
              </a:solidFill>
            </a:endParaRPr>
          </a:p>
          <a:p>
            <a:r>
              <a:rPr lang="en-US" sz="1900" dirty="0" smtClean="0">
                <a:solidFill>
                  <a:schemeClr val="bg2">
                    <a:lumMod val="50000"/>
                  </a:schemeClr>
                </a:solidFill>
              </a:rPr>
              <a:t>The term Naturopathy is derived from Latin and Greek, and literally translates as “natures disease”. Modern naturopathy grew out of the Natural Cure movement of Europe. The term was coined in 1895 by John </a:t>
            </a:r>
            <a:r>
              <a:rPr lang="en-US" sz="1900" dirty="0" err="1" smtClean="0">
                <a:solidFill>
                  <a:schemeClr val="bg2">
                    <a:lumMod val="50000"/>
                  </a:schemeClr>
                </a:solidFill>
              </a:rPr>
              <a:t>Scheel</a:t>
            </a:r>
            <a:r>
              <a:rPr lang="en-US" sz="1900" dirty="0" smtClean="0">
                <a:solidFill>
                  <a:schemeClr val="bg2">
                    <a:lumMod val="50000"/>
                  </a:schemeClr>
                </a:solidFill>
              </a:rPr>
              <a:t> and popularized by Benedict Lust, the &amp; “father of U.S. Naturopathy”. Naturopathy or naturopathic medicine is employing a wide array of natural treatments, including verbalism, and acupuncture, as well as diet and lifestyle counseling.</a:t>
            </a:r>
          </a:p>
          <a:p>
            <a:endParaRPr lang="en-US" dirty="0"/>
          </a:p>
        </p:txBody>
      </p:sp>
      <p:pic>
        <p:nvPicPr>
          <p:cNvPr id="4" name="Picture 3" descr="zslim-logo-final-8th dec"/>
          <p:cNvPicPr>
            <a:picLocks noGrp="1" noChangeAspect="1"/>
          </p:cNvPicPr>
          <p:nvPr isPhoto="1"/>
        </p:nvPicPr>
        <p:blipFill>
          <a:blip r:embed="rId2" cstate="print">
            <a:lum/>
            <a:extLst>
              <a:ext uri="{28A0092B-C50C-407E-A947-70E740481C1C}">
                <a14:useLocalDpi xmlns="" xmlns:a14="http://schemas.microsoft.com/office/drawing/2010/main" val="0"/>
              </a:ext>
            </a:extLst>
          </a:blip>
          <a:stretch>
            <a:fillRect/>
          </a:stretch>
        </p:blipFill>
        <p:spPr>
          <a:xfrm>
            <a:off x="4495800" y="304800"/>
            <a:ext cx="3810000" cy="1316964"/>
          </a:xfrm>
          <a:prstGeom prst="rect">
            <a:avLst/>
          </a:prstGeom>
          <a:noFill/>
          <a:ln>
            <a:noFill/>
          </a:ln>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zslim-logo-final-8th dec"/>
          <p:cNvPicPr>
            <a:picLocks noGrp="1" noChangeAspect="1"/>
          </p:cNvPicPr>
          <p:nvPr isPhoto="1"/>
        </p:nvPicPr>
        <p:blipFill>
          <a:blip r:embed="rId2" cstate="print">
            <a:lum/>
            <a:extLst>
              <a:ext uri="{28A0092B-C50C-407E-A947-70E740481C1C}">
                <a14:useLocalDpi xmlns="" xmlns:a14="http://schemas.microsoft.com/office/drawing/2010/main" val="0"/>
              </a:ext>
            </a:extLst>
          </a:blip>
          <a:stretch>
            <a:fillRect/>
          </a:stretch>
        </p:blipFill>
        <p:spPr>
          <a:xfrm>
            <a:off x="1143000" y="457200"/>
            <a:ext cx="6172542" cy="2133600"/>
          </a:xfrm>
          <a:prstGeom prst="rect">
            <a:avLst/>
          </a:prstGeom>
          <a:noFill/>
          <a:ln>
            <a:noFill/>
          </a:ln>
        </p:spPr>
      </p:pic>
      <p:sp>
        <p:nvSpPr>
          <p:cNvPr id="9" name="Title 5"/>
          <p:cNvSpPr>
            <a:spLocks noGrp="1"/>
          </p:cNvSpPr>
          <p:nvPr>
            <p:ph type="title"/>
          </p:nvPr>
        </p:nvSpPr>
        <p:spPr>
          <a:xfrm>
            <a:off x="685800" y="3200400"/>
            <a:ext cx="7391400" cy="2057400"/>
          </a:xfrm>
        </p:spPr>
        <p:txBody>
          <a:bodyPr>
            <a:normAutofit fontScale="90000"/>
          </a:bodyPr>
          <a:lstStyle/>
          <a:p>
            <a:pPr algn="ctr"/>
            <a:r>
              <a:rPr lang="en-US" sz="2400" dirty="0" smtClean="0"/>
              <a:t>NO GYM BE SLIM ,LLC</a:t>
            </a:r>
            <a:br>
              <a:rPr lang="en-US" sz="2400" dirty="0" smtClean="0"/>
            </a:br>
            <a:r>
              <a:rPr lang="en-US" sz="2400" dirty="0" smtClean="0"/>
              <a:t>Address: 501, Silver Side Road, 105 Suite </a:t>
            </a:r>
            <a:r>
              <a:rPr lang="en-US" sz="2400" dirty="0" err="1" smtClean="0"/>
              <a:t>Nos</a:t>
            </a:r>
            <a:r>
              <a:rPr lang="en-US" sz="2400" dirty="0" smtClean="0"/>
              <a:t>, </a:t>
            </a:r>
            <a:br>
              <a:rPr lang="en-US" sz="2400" dirty="0" smtClean="0"/>
            </a:br>
            <a:r>
              <a:rPr lang="en-US" sz="2400" dirty="0" smtClean="0"/>
              <a:t>Wilmington City, Delaware, 19809 USA</a:t>
            </a:r>
            <a:br>
              <a:rPr lang="en-US" sz="2400" dirty="0" smtClean="0"/>
            </a:br>
            <a:r>
              <a:rPr lang="en-US" sz="2400" dirty="0" smtClean="0"/>
              <a:t>Contact us: info@nogymbeslim.com/ </a:t>
            </a:r>
            <a:br>
              <a:rPr lang="en-US" sz="2400" dirty="0" smtClean="0"/>
            </a:br>
            <a:r>
              <a:rPr lang="en-US" sz="2400" dirty="0" smtClean="0"/>
              <a:t>product@nogymbeslim.com </a:t>
            </a:r>
            <a:br>
              <a:rPr lang="en-US" sz="2400" dirty="0" smtClean="0"/>
            </a:br>
            <a:r>
              <a:rPr lang="en-US" sz="2400" dirty="0" smtClean="0"/>
              <a:t>www.nogymbeslim.com</a:t>
            </a:r>
            <a:endParaRPr lang="en-US" sz="2400" dirty="0"/>
          </a:p>
        </p:txBody>
      </p:sp>
      <p:sp>
        <p:nvSpPr>
          <p:cNvPr id="10" name="Title 5"/>
          <p:cNvSpPr txBox="1">
            <a:spLocks/>
          </p:cNvSpPr>
          <p:nvPr/>
        </p:nvSpPr>
        <p:spPr>
          <a:xfrm>
            <a:off x="1981200" y="5486400"/>
            <a:ext cx="5181600" cy="929640"/>
          </a:xfrm>
          <a:prstGeom prst="rect">
            <a:avLst/>
          </a:prstGeom>
        </p:spPr>
        <p:txBody>
          <a:bodyPr vert="horz" lIns="45720" tIns="0" rIns="45720" bIns="0" anchor="b" anchorCtr="0">
            <a:normAutofit/>
          </a:bodyPr>
          <a:lstStyle/>
          <a:p>
            <a:pPr lvl="0" algn="ctr">
              <a:spcBef>
                <a:spcPct val="0"/>
              </a:spcBef>
            </a:pPr>
            <a:r>
              <a:rPr lang="en-US" sz="4000" b="1" cap="all" dirty="0"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latin typeface="+mj-lt"/>
                <a:ea typeface="+mj-ea"/>
                <a:cs typeface="+mj-cs"/>
              </a:rPr>
              <a:t>    Thank </a:t>
            </a:r>
            <a:r>
              <a:rPr lang="en-US" sz="4000" b="1" cap="all" dirty="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latin typeface="+mj-lt"/>
                <a:ea typeface="+mj-ea"/>
                <a:cs typeface="+mj-cs"/>
              </a:rPr>
              <a:t>You </a:t>
            </a:r>
            <a:r>
              <a:rPr lang="en-US" sz="4000" b="1" cap="all" dirty="0"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latin typeface="+mj-lt"/>
                <a:ea typeface="+mj-ea"/>
                <a:cs typeface="+mj-cs"/>
              </a:rPr>
              <a:t>  </a:t>
            </a:r>
            <a:r>
              <a:rPr lang="en-US" sz="4000" b="1" dirty="0" smtClean="0">
                <a:solidFill>
                  <a:schemeClr val="bg2">
                    <a:lumMod val="50000"/>
                  </a:schemeClr>
                </a:solidFill>
                <a:sym typeface="Wingdings" pitchFamily="2" charset="2"/>
              </a:rPr>
              <a:t></a:t>
            </a:r>
            <a:endParaRPr kumimoji="0" lang="en-US" sz="4000" b="1" i="0" u="none" strike="noStrike" kern="1200" cap="all" spc="0" normalizeH="0" baseline="0" noProof="0" dirty="0">
              <a:ln w="500">
                <a:solidFill>
                  <a:schemeClr val="tx2">
                    <a:shade val="20000"/>
                    <a:satMod val="120000"/>
                  </a:schemeClr>
                </a:solidFill>
              </a:ln>
              <a:solidFill>
                <a:schemeClr val="bg2">
                  <a:lumMod val="50000"/>
                </a:schemeClr>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3505200" cy="1158240"/>
          </a:xfrm>
        </p:spPr>
        <p:txBody>
          <a:bodyPr>
            <a:normAutofit/>
          </a:bodyPr>
          <a:lstStyle/>
          <a:p>
            <a:r>
              <a:rPr lang="en-US" sz="3600" dirty="0" smtClean="0"/>
              <a:t>Our products</a:t>
            </a:r>
            <a:endParaRPr lang="en-US" dirty="0"/>
          </a:p>
        </p:txBody>
      </p:sp>
      <p:pic>
        <p:nvPicPr>
          <p:cNvPr id="4" name="Picture 3" descr="zslim-logo-final-8th dec"/>
          <p:cNvPicPr>
            <a:picLocks noGrp="1" noChangeAspect="1"/>
          </p:cNvPicPr>
          <p:nvPr isPhoto="1"/>
        </p:nvPicPr>
        <p:blipFill>
          <a:blip r:embed="rId3" cstate="print">
            <a:lum/>
            <a:extLst>
              <a:ext uri="{28A0092B-C50C-407E-A947-70E740481C1C}">
                <a14:useLocalDpi xmlns="" xmlns:a14="http://schemas.microsoft.com/office/drawing/2010/main" val="0"/>
              </a:ext>
            </a:extLst>
          </a:blip>
          <a:stretch>
            <a:fillRect/>
          </a:stretch>
        </p:blipFill>
        <p:spPr>
          <a:xfrm>
            <a:off x="4495800" y="304800"/>
            <a:ext cx="3810000" cy="1316964"/>
          </a:xfrm>
          <a:prstGeom prst="rect">
            <a:avLst/>
          </a:prstGeom>
          <a:noFill/>
          <a:ln>
            <a:noFill/>
          </a:ln>
        </p:spPr>
      </p:pic>
      <p:sp>
        <p:nvSpPr>
          <p:cNvPr id="34" name="Rectangle 33"/>
          <p:cNvSpPr/>
          <p:nvPr/>
        </p:nvSpPr>
        <p:spPr>
          <a:xfrm>
            <a:off x="2438400" y="1828800"/>
            <a:ext cx="1676400" cy="2209800"/>
          </a:xfrm>
          <a:prstGeom prst="rect">
            <a:avLst/>
          </a:prstGeom>
          <a:solidFill>
            <a:schemeClr val="bg1"/>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4191000" y="1828800"/>
            <a:ext cx="1600200" cy="2209800"/>
          </a:xfrm>
          <a:prstGeom prst="rect">
            <a:avLst/>
          </a:prstGeom>
          <a:solidFill>
            <a:schemeClr val="bg1"/>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5943600" y="1828800"/>
            <a:ext cx="1600200" cy="2209800"/>
          </a:xfrm>
          <a:prstGeom prst="rect">
            <a:avLst/>
          </a:prstGeom>
          <a:solidFill>
            <a:schemeClr val="bg1"/>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9" name="Picture 5" descr="C:\Users\Admin\Desktop\spirulina_bottle.png"/>
          <p:cNvPicPr>
            <a:picLocks noChangeAspect="1" noChangeArrowheads="1"/>
          </p:cNvPicPr>
          <p:nvPr/>
        </p:nvPicPr>
        <p:blipFill>
          <a:blip r:embed="rId4" cstate="print"/>
          <a:srcRect/>
          <a:stretch>
            <a:fillRect/>
          </a:stretch>
        </p:blipFill>
        <p:spPr bwMode="auto">
          <a:xfrm>
            <a:off x="2438400" y="1828800"/>
            <a:ext cx="1676400" cy="1984207"/>
          </a:xfrm>
          <a:prstGeom prst="rect">
            <a:avLst/>
          </a:prstGeom>
          <a:noFill/>
        </p:spPr>
      </p:pic>
      <p:sp>
        <p:nvSpPr>
          <p:cNvPr id="47" name="Rectangle 46"/>
          <p:cNvSpPr/>
          <p:nvPr/>
        </p:nvSpPr>
        <p:spPr>
          <a:xfrm>
            <a:off x="609600" y="1828800"/>
            <a:ext cx="1676400" cy="2209800"/>
          </a:xfrm>
          <a:prstGeom prst="rect">
            <a:avLst/>
          </a:prstGeom>
          <a:solidFill>
            <a:schemeClr val="bg1"/>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itle 1"/>
          <p:cNvSpPr txBox="1">
            <a:spLocks/>
          </p:cNvSpPr>
          <p:nvPr/>
        </p:nvSpPr>
        <p:spPr>
          <a:xfrm>
            <a:off x="457200" y="4267200"/>
            <a:ext cx="2133600" cy="838200"/>
          </a:xfrm>
          <a:prstGeom prst="rect">
            <a:avLst/>
          </a:prstGeom>
        </p:spPr>
        <p:txBody>
          <a:bodyPr vert="horz" lIns="45720" tIns="0" rIns="45720" bIns="0" anchor="b" anchorCtr="0">
            <a:normAutofit fontScale="62500" lnSpcReduction="20000"/>
          </a:bodyPr>
          <a:lstStyle/>
          <a:p>
            <a:pPr lvl="0" algn="ctr">
              <a:spcBef>
                <a:spcPct val="0"/>
              </a:spcBef>
            </a:pPr>
            <a:r>
              <a:rPr lang="en-US" sz="2400" b="1" cap="all" dirty="0"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rPr>
              <a:t>NGBS Alkaline </a:t>
            </a:r>
          </a:p>
          <a:p>
            <a:pPr lvl="0" algn="ctr">
              <a:spcBef>
                <a:spcPct val="0"/>
              </a:spcBef>
            </a:pPr>
            <a:r>
              <a:rPr lang="en-US" sz="2400" b="1" cap="all" dirty="0"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rPr>
              <a:t>Anti-</a:t>
            </a:r>
            <a:r>
              <a:rPr lang="en-US" sz="2400" b="1" cap="all" dirty="0" err="1"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rPr>
              <a:t>Oxident</a:t>
            </a:r>
            <a:r>
              <a:rPr lang="en-US" sz="2400" b="1" cap="all" dirty="0"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rPr>
              <a:t> Healing Structured Water Ionizer</a:t>
            </a:r>
            <a:endParaRPr lang="en-US" sz="2400" b="1" cap="all" dirty="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ndParaRPr>
          </a:p>
        </p:txBody>
      </p:sp>
      <p:sp>
        <p:nvSpPr>
          <p:cNvPr id="52" name="Title 1"/>
          <p:cNvSpPr txBox="1">
            <a:spLocks/>
          </p:cNvSpPr>
          <p:nvPr/>
        </p:nvSpPr>
        <p:spPr>
          <a:xfrm>
            <a:off x="6019800" y="3962400"/>
            <a:ext cx="1600200" cy="533400"/>
          </a:xfrm>
          <a:prstGeom prst="rect">
            <a:avLst/>
          </a:prstGeom>
        </p:spPr>
        <p:txBody>
          <a:bodyPr vert="horz" lIns="45720" tIns="0" rIns="45720" bIns="0" anchor="b" anchorCtr="0">
            <a:normAutofit fontScale="92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2000" b="1" cap="all" noProof="0" dirty="0"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latin typeface="+mj-lt"/>
                <a:ea typeface="+mj-ea"/>
                <a:cs typeface="+mj-cs"/>
              </a:rPr>
              <a:t>Zcure spray</a:t>
            </a:r>
            <a:endParaRPr kumimoji="0" lang="en-US" sz="2000" b="1" i="0" u="none" strike="noStrike" kern="1200" cap="all" spc="0" normalizeH="0" baseline="0" noProof="0" dirty="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endParaRPr>
          </a:p>
        </p:txBody>
      </p:sp>
      <p:sp>
        <p:nvSpPr>
          <p:cNvPr id="53" name="Title 1"/>
          <p:cNvSpPr txBox="1">
            <a:spLocks/>
          </p:cNvSpPr>
          <p:nvPr/>
        </p:nvSpPr>
        <p:spPr>
          <a:xfrm>
            <a:off x="2590800" y="3962400"/>
            <a:ext cx="1600200" cy="533400"/>
          </a:xfrm>
          <a:prstGeom prst="rect">
            <a:avLst/>
          </a:prstGeom>
        </p:spPr>
        <p:txBody>
          <a:bodyPr vert="horz" lIns="45720" tIns="0" rIns="45720" bIns="0" anchor="b"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2000" b="1" cap="all" dirty="0" err="1"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latin typeface="+mj-lt"/>
                <a:ea typeface="+mj-ea"/>
                <a:cs typeface="+mj-cs"/>
              </a:rPr>
              <a:t>Spirulina</a:t>
            </a:r>
            <a:r>
              <a:rPr lang="en-US" sz="2000" b="1" cap="all" dirty="0"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latin typeface="+mj-lt"/>
                <a:ea typeface="+mj-ea"/>
                <a:cs typeface="+mj-cs"/>
              </a:rPr>
              <a:t> +</a:t>
            </a:r>
            <a:endParaRPr kumimoji="0" lang="en-US" sz="2000" b="1" i="0" u="none" strike="noStrike" kern="1200" cap="all" spc="0" normalizeH="0" baseline="0" noProof="0" dirty="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endParaRPr>
          </a:p>
        </p:txBody>
      </p:sp>
      <p:pic>
        <p:nvPicPr>
          <p:cNvPr id="54" name="Picture 3" descr="C:\Users\Admin\Desktop\alkailine.png"/>
          <p:cNvPicPr>
            <a:picLocks noChangeAspect="1" noChangeArrowheads="1"/>
          </p:cNvPicPr>
          <p:nvPr/>
        </p:nvPicPr>
        <p:blipFill>
          <a:blip r:embed="rId5" cstate="print"/>
          <a:srcRect/>
          <a:stretch>
            <a:fillRect/>
          </a:stretch>
        </p:blipFill>
        <p:spPr bwMode="auto">
          <a:xfrm>
            <a:off x="685800" y="1981200"/>
            <a:ext cx="1695451" cy="1695450"/>
          </a:xfrm>
          <a:prstGeom prst="rect">
            <a:avLst/>
          </a:prstGeom>
          <a:noFill/>
        </p:spPr>
      </p:pic>
      <p:sp>
        <p:nvSpPr>
          <p:cNvPr id="58" name="Title 1"/>
          <p:cNvSpPr txBox="1">
            <a:spLocks/>
          </p:cNvSpPr>
          <p:nvPr/>
        </p:nvSpPr>
        <p:spPr>
          <a:xfrm>
            <a:off x="4267200" y="4267200"/>
            <a:ext cx="1752600" cy="533400"/>
          </a:xfrm>
          <a:prstGeom prst="rect">
            <a:avLst/>
          </a:prstGeom>
        </p:spPr>
        <p:txBody>
          <a:bodyPr vert="horz" lIns="45720" tIns="0" rIns="45720" bIns="0" anchor="b" anchorCtr="0">
            <a:noAutofit/>
          </a:bodyPr>
          <a:lstStyle/>
          <a:p>
            <a:pPr lvl="0" algn="ctr">
              <a:spcBef>
                <a:spcPct val="0"/>
              </a:spcBef>
            </a:pPr>
            <a:r>
              <a:rPr lang="en-US" sz="2000" b="1" cap="all" noProof="0" dirty="0"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latin typeface="+mj-lt"/>
                <a:ea typeface="+mj-ea"/>
                <a:cs typeface="+mj-cs"/>
              </a:rPr>
              <a:t>I CHALLENGE BOOK</a:t>
            </a:r>
            <a:endParaRPr kumimoji="0" lang="en-US" sz="2000" b="1" i="0" u="none" strike="noStrike" kern="1200" cap="all" spc="0" normalizeH="0" baseline="0" noProof="0" dirty="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endParaRPr>
          </a:p>
        </p:txBody>
      </p:sp>
      <p:pic>
        <p:nvPicPr>
          <p:cNvPr id="1028" name="Picture 4" descr="C:\Users\Admin\Desktop\spray.png"/>
          <p:cNvPicPr>
            <a:picLocks noChangeAspect="1" noChangeArrowheads="1"/>
          </p:cNvPicPr>
          <p:nvPr/>
        </p:nvPicPr>
        <p:blipFill>
          <a:blip r:embed="rId6" cstate="print"/>
          <a:srcRect/>
          <a:stretch>
            <a:fillRect/>
          </a:stretch>
        </p:blipFill>
        <p:spPr bwMode="auto">
          <a:xfrm>
            <a:off x="5867400" y="2057400"/>
            <a:ext cx="1753379" cy="1905000"/>
          </a:xfrm>
          <a:prstGeom prst="rect">
            <a:avLst/>
          </a:prstGeom>
          <a:noFill/>
        </p:spPr>
      </p:pic>
      <p:pic>
        <p:nvPicPr>
          <p:cNvPr id="2050" name="Picture 2" descr="C:\Users\Admin\Desktop\challenge.jpg"/>
          <p:cNvPicPr>
            <a:picLocks noChangeAspect="1" noChangeArrowheads="1"/>
          </p:cNvPicPr>
          <p:nvPr/>
        </p:nvPicPr>
        <p:blipFill>
          <a:blip r:embed="rId7"/>
          <a:srcRect/>
          <a:stretch>
            <a:fillRect/>
          </a:stretch>
        </p:blipFill>
        <p:spPr bwMode="auto">
          <a:xfrm>
            <a:off x="4267200" y="2133600"/>
            <a:ext cx="1485900" cy="1485900"/>
          </a:xfrm>
          <a:prstGeom prst="rect">
            <a:avLst/>
          </a:prstGeom>
          <a:noFill/>
        </p:spPr>
      </p:pic>
      <p:sp>
        <p:nvSpPr>
          <p:cNvPr id="16" name="Rectangle 15"/>
          <p:cNvSpPr/>
          <p:nvPr/>
        </p:nvSpPr>
        <p:spPr>
          <a:xfrm>
            <a:off x="6019800" y="4572000"/>
            <a:ext cx="1600200" cy="2209800"/>
          </a:xfrm>
          <a:prstGeom prst="rect">
            <a:avLst/>
          </a:prstGeom>
          <a:solidFill>
            <a:schemeClr val="bg1"/>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itle 1"/>
          <p:cNvSpPr txBox="1">
            <a:spLocks/>
          </p:cNvSpPr>
          <p:nvPr/>
        </p:nvSpPr>
        <p:spPr>
          <a:xfrm>
            <a:off x="3581400" y="5410200"/>
            <a:ext cx="2286000" cy="533400"/>
          </a:xfrm>
          <a:prstGeom prst="rect">
            <a:avLst/>
          </a:prstGeom>
        </p:spPr>
        <p:txBody>
          <a:bodyPr vert="horz" lIns="45720" tIns="0" rIns="45720" bIns="0" anchor="b"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2000" b="1" cap="all" dirty="0" err="1"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latin typeface="+mj-lt"/>
                <a:ea typeface="+mj-ea"/>
                <a:cs typeface="+mj-cs"/>
              </a:rPr>
              <a:t>Nano</a:t>
            </a:r>
            <a:r>
              <a:rPr lang="en-US" sz="2000" b="1" cap="all" dirty="0"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latin typeface="+mj-lt"/>
                <a:ea typeface="+mj-ea"/>
                <a:cs typeface="+mj-cs"/>
              </a:rPr>
              <a:t> </a:t>
            </a:r>
            <a:r>
              <a:rPr lang="en-US" sz="2000" b="1" cap="all" dirty="0" err="1"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latin typeface="+mj-lt"/>
                <a:ea typeface="+mj-ea"/>
                <a:cs typeface="+mj-cs"/>
              </a:rPr>
              <a:t>Curcumin</a:t>
            </a:r>
            <a:endParaRPr kumimoji="0" lang="en-US" sz="2000" b="1" i="0" u="none" strike="noStrike" kern="1200" cap="all" spc="0" normalizeH="0" baseline="0" noProof="0" dirty="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endParaRPr>
          </a:p>
        </p:txBody>
      </p:sp>
      <p:pic>
        <p:nvPicPr>
          <p:cNvPr id="1026" name="Picture 2" descr="C:\Users\Admin\Downloads\nano cummin.png"/>
          <p:cNvPicPr>
            <a:picLocks noChangeAspect="1" noChangeArrowheads="1"/>
          </p:cNvPicPr>
          <p:nvPr/>
        </p:nvPicPr>
        <p:blipFill>
          <a:blip r:embed="rId8" cstate="print"/>
          <a:srcRect/>
          <a:stretch>
            <a:fillRect/>
          </a:stretch>
        </p:blipFill>
        <p:spPr bwMode="auto">
          <a:xfrm>
            <a:off x="6096000" y="4114800"/>
            <a:ext cx="1524000" cy="2722616"/>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Our products</a:t>
            </a:r>
            <a:endParaRPr lang="en-US" dirty="0"/>
          </a:p>
        </p:txBody>
      </p:sp>
      <p:pic>
        <p:nvPicPr>
          <p:cNvPr id="4" name="Picture 3" descr="zslim-logo-final-8th dec"/>
          <p:cNvPicPr>
            <a:picLocks noGrp="1" noChangeAspect="1"/>
          </p:cNvPicPr>
          <p:nvPr isPhoto="1"/>
        </p:nvPicPr>
        <p:blipFill>
          <a:blip r:embed="rId3" cstate="print">
            <a:lum/>
            <a:extLst>
              <a:ext uri="{28A0092B-C50C-407E-A947-70E740481C1C}">
                <a14:useLocalDpi xmlns="" xmlns:a14="http://schemas.microsoft.com/office/drawing/2010/main" val="0"/>
              </a:ext>
            </a:extLst>
          </a:blip>
          <a:stretch>
            <a:fillRect/>
          </a:stretch>
        </p:blipFill>
        <p:spPr>
          <a:xfrm>
            <a:off x="4495800" y="304800"/>
            <a:ext cx="3810000" cy="1316964"/>
          </a:xfrm>
          <a:prstGeom prst="rect">
            <a:avLst/>
          </a:prstGeom>
          <a:noFill/>
          <a:ln>
            <a:noFill/>
          </a:ln>
        </p:spPr>
      </p:pic>
      <p:sp>
        <p:nvSpPr>
          <p:cNvPr id="34" name="Rectangle 33"/>
          <p:cNvSpPr/>
          <p:nvPr/>
        </p:nvSpPr>
        <p:spPr>
          <a:xfrm>
            <a:off x="6172200" y="1828800"/>
            <a:ext cx="1676400" cy="2209800"/>
          </a:xfrm>
          <a:prstGeom prst="rect">
            <a:avLst/>
          </a:prstGeom>
          <a:solidFill>
            <a:schemeClr val="bg1"/>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4267200" y="1828800"/>
            <a:ext cx="1600200" cy="2209800"/>
          </a:xfrm>
          <a:prstGeom prst="rect">
            <a:avLst/>
          </a:prstGeom>
          <a:solidFill>
            <a:schemeClr val="bg1"/>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a:hlinkClick r:id="rId4" action="ppaction://hlinksldjump"/>
          </p:cNvPr>
          <p:cNvPicPr>
            <a:picLocks noChangeAspect="1" noChangeArrowheads="1"/>
          </p:cNvPicPr>
          <p:nvPr/>
        </p:nvPicPr>
        <p:blipFill rotWithShape="1">
          <a:blip r:embed="rId5" cstate="print">
            <a:extLst>
              <a:ext uri="{28A0092B-C50C-407E-A947-70E740481C1C}">
                <a14:useLocalDpi xmlns="" xmlns:a14="http://schemas.microsoft.com/office/drawing/2010/main" val="0"/>
              </a:ext>
            </a:extLst>
          </a:blip>
          <a:srcRect l="28113" t="16252" r="26200" b="11249"/>
          <a:stretch/>
        </p:blipFill>
        <p:spPr bwMode="auto">
          <a:xfrm>
            <a:off x="6381655" y="2289126"/>
            <a:ext cx="1314545" cy="1368474"/>
          </a:xfrm>
          <a:prstGeom prst="rect">
            <a:avLst/>
          </a:prstGeom>
          <a:noFill/>
          <a:ln>
            <a:noFill/>
          </a:ln>
          <a:effectLst>
            <a:outerShdw blurRad="76200" dist="12700" dir="2700000" sy="-23000" kx="-800400" algn="bl" rotWithShape="0">
              <a:prstClr val="black">
                <a:alpha val="20000"/>
              </a:prstClr>
            </a:outerShdw>
          </a:effectLst>
          <a:scene3d>
            <a:camera prst="orthographicFront"/>
            <a:lightRig rig="freezing" dir="t"/>
          </a:scene3d>
          <a:sp3d prstMaterial="matte">
            <a:bevelT w="152400" h="50800" prst="softRound"/>
          </a:sp3d>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16" name="Rectangle 15"/>
          <p:cNvSpPr/>
          <p:nvPr/>
        </p:nvSpPr>
        <p:spPr>
          <a:xfrm>
            <a:off x="457200" y="1828800"/>
            <a:ext cx="1676400" cy="2209800"/>
          </a:xfrm>
          <a:prstGeom prst="rect">
            <a:avLst/>
          </a:prstGeom>
          <a:solidFill>
            <a:schemeClr val="bg1"/>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itle 1"/>
          <p:cNvSpPr txBox="1">
            <a:spLocks/>
          </p:cNvSpPr>
          <p:nvPr/>
        </p:nvSpPr>
        <p:spPr>
          <a:xfrm>
            <a:off x="228600" y="4038600"/>
            <a:ext cx="2209800" cy="457200"/>
          </a:xfrm>
          <a:prstGeom prst="rect">
            <a:avLst/>
          </a:prstGeom>
        </p:spPr>
        <p:txBody>
          <a:bodyPr vert="horz" lIns="45720" tIns="0" rIns="45720" bIns="0" anchor="b" anchorCtr="0">
            <a:noAutofit/>
          </a:bodyPr>
          <a:lstStyle/>
          <a:p>
            <a:pPr lvl="0" algn="ctr">
              <a:spcBef>
                <a:spcPct val="0"/>
              </a:spcBef>
            </a:pPr>
            <a:r>
              <a:rPr lang="en-US" sz="2000" b="1" cap="all" noProof="0" dirty="0"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latin typeface="+mj-lt"/>
                <a:ea typeface="+mj-ea"/>
                <a:cs typeface="+mj-cs"/>
              </a:rPr>
              <a:t>Dietician</a:t>
            </a:r>
            <a:endParaRPr kumimoji="0" lang="en-US" sz="2000" b="1" i="0" u="none" strike="noStrike" kern="1200" cap="all" spc="0" normalizeH="0" baseline="0" noProof="0" dirty="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endParaRPr>
          </a:p>
        </p:txBody>
      </p:sp>
      <p:pic>
        <p:nvPicPr>
          <p:cNvPr id="24" name="Picture 10" descr="C:\Users\Admin\Desktop\Woman-Doctor.png"/>
          <p:cNvPicPr>
            <a:picLocks noChangeAspect="1" noChangeArrowheads="1"/>
          </p:cNvPicPr>
          <p:nvPr/>
        </p:nvPicPr>
        <p:blipFill>
          <a:blip r:embed="rId6" cstate="print"/>
          <a:srcRect/>
          <a:stretch>
            <a:fillRect/>
          </a:stretch>
        </p:blipFill>
        <p:spPr bwMode="auto">
          <a:xfrm>
            <a:off x="609600" y="2133600"/>
            <a:ext cx="1524000" cy="1547208"/>
          </a:xfrm>
          <a:prstGeom prst="rect">
            <a:avLst/>
          </a:prstGeom>
          <a:noFill/>
        </p:spPr>
      </p:pic>
      <p:sp>
        <p:nvSpPr>
          <p:cNvPr id="25" name="Title 1"/>
          <p:cNvSpPr txBox="1">
            <a:spLocks/>
          </p:cNvSpPr>
          <p:nvPr/>
        </p:nvSpPr>
        <p:spPr>
          <a:xfrm>
            <a:off x="4114800" y="4191000"/>
            <a:ext cx="2209800" cy="838200"/>
          </a:xfrm>
          <a:prstGeom prst="rect">
            <a:avLst/>
          </a:prstGeom>
        </p:spPr>
        <p:txBody>
          <a:bodyPr vert="horz" lIns="45720" tIns="0" rIns="45720" bIns="0" anchor="b" anchorCtr="0">
            <a:noAutofit/>
          </a:bodyPr>
          <a:lstStyle/>
          <a:p>
            <a:pPr lvl="0" algn="ctr">
              <a:spcBef>
                <a:spcPct val="0"/>
              </a:spcBef>
            </a:pPr>
            <a:r>
              <a:rPr lang="en-US" sz="2000" b="1" cap="all" noProof="0" dirty="0"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latin typeface="+mj-lt"/>
                <a:ea typeface="+mj-ea"/>
                <a:cs typeface="+mj-cs"/>
              </a:rPr>
              <a:t>R.E.C. BREATHING technique</a:t>
            </a:r>
            <a:endParaRPr kumimoji="0" lang="en-US" sz="2000" b="1" i="0" u="none" strike="noStrike" kern="1200" cap="all" spc="0" normalizeH="0" baseline="0" noProof="0" dirty="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endParaRPr>
          </a:p>
        </p:txBody>
      </p:sp>
      <p:sp>
        <p:nvSpPr>
          <p:cNvPr id="27" name="Rectangle 26"/>
          <p:cNvSpPr/>
          <p:nvPr/>
        </p:nvSpPr>
        <p:spPr>
          <a:xfrm>
            <a:off x="2438400" y="1828800"/>
            <a:ext cx="1600200" cy="2209800"/>
          </a:xfrm>
          <a:prstGeom prst="rect">
            <a:avLst/>
          </a:prstGeom>
          <a:solidFill>
            <a:schemeClr val="bg1"/>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itle 1"/>
          <p:cNvSpPr txBox="1">
            <a:spLocks/>
          </p:cNvSpPr>
          <p:nvPr/>
        </p:nvSpPr>
        <p:spPr>
          <a:xfrm>
            <a:off x="5867400" y="4191000"/>
            <a:ext cx="2286000" cy="533400"/>
          </a:xfrm>
          <a:prstGeom prst="rect">
            <a:avLst/>
          </a:prstGeom>
        </p:spPr>
        <p:txBody>
          <a:bodyPr vert="horz" lIns="45720" tIns="0" rIns="45720" bIns="0" anchor="b" anchorCtr="0">
            <a:noAutofit/>
          </a:bodyPr>
          <a:lstStyle/>
          <a:p>
            <a:pPr lvl="0" algn="ctr">
              <a:spcBef>
                <a:spcPct val="0"/>
              </a:spcBef>
            </a:pPr>
            <a:r>
              <a:rPr lang="en-US" sz="2000" b="1" cap="all" noProof="0" dirty="0"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latin typeface="+mj-lt"/>
                <a:ea typeface="+mj-ea"/>
                <a:cs typeface="+mj-cs"/>
              </a:rPr>
              <a:t>The 5 ELEMENTS</a:t>
            </a:r>
          </a:p>
          <a:p>
            <a:pPr lvl="0" algn="ctr">
              <a:spcBef>
                <a:spcPct val="0"/>
              </a:spcBef>
            </a:pPr>
            <a:r>
              <a:rPr lang="en-US" sz="2000" b="1" cap="all" noProof="0" dirty="0"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latin typeface="+mj-lt"/>
                <a:ea typeface="+mj-ea"/>
                <a:cs typeface="+mj-cs"/>
              </a:rPr>
              <a:t> (Audio)</a:t>
            </a:r>
            <a:endParaRPr kumimoji="0" lang="en-US" sz="2000" b="1" i="0" u="none" strike="noStrike" kern="1200" cap="all" spc="0" normalizeH="0" baseline="0" noProof="0" dirty="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endParaRPr>
          </a:p>
        </p:txBody>
      </p:sp>
      <p:pic>
        <p:nvPicPr>
          <p:cNvPr id="29" name="Picture 6" descr="C:\Users\Admin\Desktop\250-x270.png"/>
          <p:cNvPicPr>
            <a:picLocks noChangeAspect="1" noChangeArrowheads="1"/>
          </p:cNvPicPr>
          <p:nvPr/>
        </p:nvPicPr>
        <p:blipFill>
          <a:blip r:embed="rId7" cstate="print"/>
          <a:srcRect/>
          <a:stretch>
            <a:fillRect/>
          </a:stretch>
        </p:blipFill>
        <p:spPr bwMode="auto">
          <a:xfrm>
            <a:off x="2486377" y="2133600"/>
            <a:ext cx="1476023" cy="1594104"/>
          </a:xfrm>
          <a:prstGeom prst="rect">
            <a:avLst/>
          </a:prstGeom>
          <a:noFill/>
        </p:spPr>
      </p:pic>
      <p:sp>
        <p:nvSpPr>
          <p:cNvPr id="30" name="Title 1"/>
          <p:cNvSpPr txBox="1">
            <a:spLocks/>
          </p:cNvSpPr>
          <p:nvPr/>
        </p:nvSpPr>
        <p:spPr>
          <a:xfrm>
            <a:off x="2514600" y="3962400"/>
            <a:ext cx="1600200" cy="533400"/>
          </a:xfrm>
          <a:prstGeom prst="rect">
            <a:avLst/>
          </a:prstGeom>
        </p:spPr>
        <p:txBody>
          <a:bodyPr vert="horz" lIns="45720" tIns="0" rIns="45720" bIns="0" anchor="b"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2000" b="1" cap="all" dirty="0"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latin typeface="+mj-lt"/>
                <a:ea typeface="+mj-ea"/>
                <a:cs typeface="+mj-cs"/>
              </a:rPr>
              <a:t>Ph Tester</a:t>
            </a:r>
            <a:endParaRPr kumimoji="0" lang="en-US" sz="2000" b="1" i="0" u="none" strike="noStrike" kern="1200" cap="all" spc="0" normalizeH="0" baseline="0" noProof="0" dirty="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endParaRPr>
          </a:p>
        </p:txBody>
      </p:sp>
      <p:pic>
        <p:nvPicPr>
          <p:cNvPr id="1026" name="Picture 2" descr="C:\Users\Admin\Desktop\dvd1.png"/>
          <p:cNvPicPr>
            <a:picLocks noChangeAspect="1" noChangeArrowheads="1"/>
          </p:cNvPicPr>
          <p:nvPr/>
        </p:nvPicPr>
        <p:blipFill>
          <a:blip r:embed="rId8" cstate="print"/>
          <a:srcRect/>
          <a:stretch>
            <a:fillRect/>
          </a:stretch>
        </p:blipFill>
        <p:spPr bwMode="auto">
          <a:xfrm>
            <a:off x="4318684" y="2286001"/>
            <a:ext cx="1472516" cy="1295400"/>
          </a:xfrm>
          <a:prstGeom prst="rect">
            <a:avLst/>
          </a:prstGeom>
          <a:noFill/>
        </p:spPr>
      </p:pic>
      <p:sp>
        <p:nvSpPr>
          <p:cNvPr id="17" name="Rectangle 16"/>
          <p:cNvSpPr/>
          <p:nvPr/>
        </p:nvSpPr>
        <p:spPr>
          <a:xfrm>
            <a:off x="6248400" y="4724400"/>
            <a:ext cx="1600200" cy="2109355"/>
          </a:xfrm>
          <a:prstGeom prst="rect">
            <a:avLst/>
          </a:prstGeom>
          <a:solidFill>
            <a:schemeClr val="bg1"/>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C:\Users\Admin\Desktop\antioxidant.jpg"/>
          <p:cNvPicPr>
            <a:picLocks noChangeAspect="1" noChangeArrowheads="1"/>
          </p:cNvPicPr>
          <p:nvPr/>
        </p:nvPicPr>
        <p:blipFill>
          <a:blip r:embed="rId9"/>
          <a:srcRect/>
          <a:stretch>
            <a:fillRect/>
          </a:stretch>
        </p:blipFill>
        <p:spPr bwMode="auto">
          <a:xfrm>
            <a:off x="6324600" y="5105400"/>
            <a:ext cx="1447800" cy="1447800"/>
          </a:xfrm>
          <a:prstGeom prst="rect">
            <a:avLst/>
          </a:prstGeom>
          <a:noFill/>
        </p:spPr>
      </p:pic>
      <p:sp>
        <p:nvSpPr>
          <p:cNvPr id="18" name="Title 1"/>
          <p:cNvSpPr txBox="1">
            <a:spLocks/>
          </p:cNvSpPr>
          <p:nvPr/>
        </p:nvSpPr>
        <p:spPr>
          <a:xfrm>
            <a:off x="0" y="5562600"/>
            <a:ext cx="6172200" cy="533400"/>
          </a:xfrm>
          <a:prstGeom prst="rect">
            <a:avLst/>
          </a:prstGeom>
        </p:spPr>
        <p:txBody>
          <a:bodyPr vert="horz" lIns="45720" tIns="0" rIns="45720" bIns="0" anchor="b" anchorCtr="0">
            <a:normAutofit fontScale="925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000" b="1" i="0" u="none" strike="noStrike" kern="1200" cap="all" spc="0" normalizeH="0" baseline="0" noProof="0" dirty="0" err="1"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rPr>
              <a:t>Antioxident</a:t>
            </a:r>
            <a:r>
              <a:rPr kumimoji="0" lang="en-US" sz="2000" b="1" i="0" u="none" strike="noStrike" kern="1200" cap="all" spc="0" normalizeH="0" baseline="0" noProof="0" dirty="0"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rPr>
              <a:t> alkaline Healing structured</a:t>
            </a:r>
            <a:r>
              <a:rPr kumimoji="0" lang="en-US" sz="2000" b="1" i="0" u="none" strike="noStrike" kern="1200" cap="all" spc="0" normalizeH="0" noProof="0" dirty="0"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rPr>
              <a:t> </a:t>
            </a:r>
            <a:r>
              <a:rPr kumimoji="0" lang="en-US" sz="2000" b="1" i="0" u="none" strike="noStrike" kern="1200" cap="all" spc="0" normalizeH="0" baseline="0" noProof="0" dirty="0"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rPr>
              <a:t>water </a:t>
            </a:r>
            <a:r>
              <a:rPr kumimoji="0" lang="en-US" sz="2000" b="1" i="0" u="none" strike="noStrike" kern="1200" cap="all" spc="0" normalizeH="0" noProof="0" dirty="0"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rPr>
              <a:t> </a:t>
            </a:r>
            <a:endParaRPr kumimoji="0" lang="en-US" sz="2000" b="1" i="0" u="none" strike="noStrike" kern="1200" cap="all" spc="0" normalizeH="0" baseline="0" noProof="0" dirty="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838200"/>
            <a:ext cx="6172200" cy="609600"/>
          </a:xfrm>
        </p:spPr>
        <p:txBody>
          <a:bodyPr>
            <a:normAutofit/>
          </a:bodyPr>
          <a:lstStyle/>
          <a:p>
            <a:r>
              <a:rPr lang="en-US" sz="3200" dirty="0" smtClean="0"/>
              <a:t>Our upcoming products</a:t>
            </a:r>
            <a:endParaRPr lang="en-US" sz="3200" dirty="0"/>
          </a:p>
        </p:txBody>
      </p:sp>
      <p:pic>
        <p:nvPicPr>
          <p:cNvPr id="4" name="Picture 3" descr="zslim-logo-final-8th dec"/>
          <p:cNvPicPr>
            <a:picLocks noGrp="1" noChangeAspect="1"/>
          </p:cNvPicPr>
          <p:nvPr isPhoto="1"/>
        </p:nvPicPr>
        <p:blipFill>
          <a:blip r:embed="rId3" cstate="print">
            <a:lum/>
            <a:extLst>
              <a:ext uri="{28A0092B-C50C-407E-A947-70E740481C1C}">
                <a14:useLocalDpi xmlns="" xmlns:a14="http://schemas.microsoft.com/office/drawing/2010/main" val="0"/>
              </a:ext>
            </a:extLst>
          </a:blip>
          <a:stretch>
            <a:fillRect/>
          </a:stretch>
        </p:blipFill>
        <p:spPr>
          <a:xfrm>
            <a:off x="4495800" y="304800"/>
            <a:ext cx="3810000" cy="1316964"/>
          </a:xfrm>
          <a:prstGeom prst="rect">
            <a:avLst/>
          </a:prstGeom>
          <a:noFill/>
          <a:ln>
            <a:noFill/>
          </a:ln>
        </p:spPr>
      </p:pic>
      <p:sp>
        <p:nvSpPr>
          <p:cNvPr id="36" name="Rectangle 35"/>
          <p:cNvSpPr/>
          <p:nvPr/>
        </p:nvSpPr>
        <p:spPr>
          <a:xfrm>
            <a:off x="5715000" y="1828800"/>
            <a:ext cx="1600200" cy="2209800"/>
          </a:xfrm>
          <a:prstGeom prst="rect">
            <a:avLst/>
          </a:prstGeom>
          <a:solidFill>
            <a:schemeClr val="bg1"/>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57200" y="1828800"/>
            <a:ext cx="1676400" cy="2209800"/>
          </a:xfrm>
          <a:prstGeom prst="rect">
            <a:avLst/>
          </a:prstGeom>
          <a:solidFill>
            <a:schemeClr val="bg1"/>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3" descr="C:\Users\Admin\Desktop\bottle_vital - Copy.png"/>
          <p:cNvPicPr>
            <a:picLocks noChangeAspect="1" noChangeArrowheads="1"/>
          </p:cNvPicPr>
          <p:nvPr/>
        </p:nvPicPr>
        <p:blipFill>
          <a:blip r:embed="rId4" cstate="print"/>
          <a:srcRect/>
          <a:stretch>
            <a:fillRect/>
          </a:stretch>
        </p:blipFill>
        <p:spPr bwMode="auto">
          <a:xfrm>
            <a:off x="609600" y="2057400"/>
            <a:ext cx="1371600" cy="1787235"/>
          </a:xfrm>
          <a:prstGeom prst="rect">
            <a:avLst/>
          </a:prstGeom>
          <a:noFill/>
        </p:spPr>
      </p:pic>
      <p:sp>
        <p:nvSpPr>
          <p:cNvPr id="27" name="Rectangle 26"/>
          <p:cNvSpPr/>
          <p:nvPr/>
        </p:nvSpPr>
        <p:spPr>
          <a:xfrm>
            <a:off x="3048000" y="1828800"/>
            <a:ext cx="1600200" cy="2209800"/>
          </a:xfrm>
          <a:prstGeom prst="rect">
            <a:avLst/>
          </a:prstGeom>
          <a:solidFill>
            <a:schemeClr val="bg1"/>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itle 1"/>
          <p:cNvSpPr txBox="1">
            <a:spLocks/>
          </p:cNvSpPr>
          <p:nvPr/>
        </p:nvSpPr>
        <p:spPr>
          <a:xfrm>
            <a:off x="5334000" y="4038600"/>
            <a:ext cx="2286000" cy="533400"/>
          </a:xfrm>
          <a:prstGeom prst="rect">
            <a:avLst/>
          </a:prstGeom>
        </p:spPr>
        <p:txBody>
          <a:bodyPr vert="horz" lIns="45720" tIns="0" rIns="45720" bIns="0" anchor="b" anchorCtr="0">
            <a:noAutofit/>
          </a:bodyPr>
          <a:lstStyle/>
          <a:p>
            <a:pPr lvl="0" algn="ctr">
              <a:spcBef>
                <a:spcPct val="0"/>
              </a:spcBef>
            </a:pPr>
            <a:r>
              <a:rPr lang="en-US" sz="2000" b="1" cap="all" noProof="0" dirty="0"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latin typeface="+mj-lt"/>
                <a:ea typeface="+mj-ea"/>
                <a:cs typeface="+mj-cs"/>
              </a:rPr>
              <a:t>Nitric oxide</a:t>
            </a:r>
            <a:endParaRPr kumimoji="0" lang="en-US" sz="2000" b="1" i="0" u="none" strike="noStrike" kern="1200" cap="all" spc="0" normalizeH="0" baseline="0" noProof="0" dirty="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endParaRPr>
          </a:p>
        </p:txBody>
      </p:sp>
      <p:sp>
        <p:nvSpPr>
          <p:cNvPr id="31" name="Title 1"/>
          <p:cNvSpPr txBox="1">
            <a:spLocks/>
          </p:cNvSpPr>
          <p:nvPr/>
        </p:nvSpPr>
        <p:spPr>
          <a:xfrm>
            <a:off x="3048000" y="4191000"/>
            <a:ext cx="1752600" cy="381000"/>
          </a:xfrm>
          <a:prstGeom prst="rect">
            <a:avLst/>
          </a:prstGeom>
        </p:spPr>
        <p:txBody>
          <a:bodyPr vert="horz" lIns="45720" tIns="0" rIns="45720" bIns="0" anchor="b" anchorCtr="0">
            <a:normAutofit/>
          </a:bodyPr>
          <a:lstStyle/>
          <a:p>
            <a:pPr lvl="0" algn="ctr">
              <a:spcBef>
                <a:spcPct val="0"/>
              </a:spcBef>
            </a:pPr>
            <a:r>
              <a:rPr lang="en-US" sz="2000" b="1" cap="all" noProof="0" dirty="0"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latin typeface="+mj-lt"/>
                <a:ea typeface="+mj-ea"/>
                <a:cs typeface="+mj-cs"/>
              </a:rPr>
              <a:t>metabolic</a:t>
            </a:r>
            <a:endParaRPr kumimoji="0" lang="en-US" sz="2000" b="1" i="0" u="none" strike="noStrike" kern="1200" cap="all" spc="0" normalizeH="0" baseline="0" noProof="0" dirty="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endParaRPr>
          </a:p>
        </p:txBody>
      </p:sp>
      <p:sp>
        <p:nvSpPr>
          <p:cNvPr id="32" name="Title 1"/>
          <p:cNvSpPr txBox="1">
            <a:spLocks/>
          </p:cNvSpPr>
          <p:nvPr/>
        </p:nvSpPr>
        <p:spPr>
          <a:xfrm>
            <a:off x="304800" y="4114800"/>
            <a:ext cx="2133600" cy="457200"/>
          </a:xfrm>
          <a:prstGeom prst="rect">
            <a:avLst/>
          </a:prstGeom>
        </p:spPr>
        <p:txBody>
          <a:bodyPr vert="horz" lIns="45720" tIns="0" rIns="45720" bIns="0" anchor="b" anchorCtr="0">
            <a:normAutofit fontScale="850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2400" b="1" cap="all" noProof="0" dirty="0" err="1"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latin typeface="+mj-lt"/>
                <a:ea typeface="+mj-ea"/>
                <a:cs typeface="+mj-cs"/>
              </a:rPr>
              <a:t>z.Slim</a:t>
            </a:r>
            <a:r>
              <a:rPr lang="en-US" sz="2400" b="1" cap="all" noProof="0" dirty="0"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latin typeface="+mj-lt"/>
                <a:ea typeface="+mj-ea"/>
                <a:cs typeface="+mj-cs"/>
              </a:rPr>
              <a:t> capsules</a:t>
            </a:r>
            <a:endParaRPr kumimoji="0" lang="en-US" sz="2400" b="1" i="0" u="none" strike="noStrike" kern="1200" cap="all" spc="0" normalizeH="0" baseline="0" noProof="0" dirty="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endParaRPr>
          </a:p>
        </p:txBody>
      </p:sp>
      <p:pic>
        <p:nvPicPr>
          <p:cNvPr id="22" name="Picture 2" descr="C:\Users\Admin\Desktop\metabolic.png"/>
          <p:cNvPicPr>
            <a:picLocks noChangeAspect="1" noChangeArrowheads="1"/>
          </p:cNvPicPr>
          <p:nvPr/>
        </p:nvPicPr>
        <p:blipFill>
          <a:blip r:embed="rId5" cstate="print"/>
          <a:srcRect/>
          <a:stretch>
            <a:fillRect/>
          </a:stretch>
        </p:blipFill>
        <p:spPr bwMode="auto">
          <a:xfrm>
            <a:off x="2971800" y="1905000"/>
            <a:ext cx="1752600" cy="2104364"/>
          </a:xfrm>
          <a:prstGeom prst="rect">
            <a:avLst/>
          </a:prstGeom>
          <a:noFill/>
        </p:spPr>
      </p:pic>
      <p:pic>
        <p:nvPicPr>
          <p:cNvPr id="5122" name="Picture 2" descr="C:\Users\Admin\Desktop\nitricoxide.png"/>
          <p:cNvPicPr>
            <a:picLocks noChangeAspect="1" noChangeArrowheads="1"/>
          </p:cNvPicPr>
          <p:nvPr/>
        </p:nvPicPr>
        <p:blipFill>
          <a:blip r:embed="rId6"/>
          <a:srcRect/>
          <a:stretch>
            <a:fillRect/>
          </a:stretch>
        </p:blipFill>
        <p:spPr bwMode="auto">
          <a:xfrm>
            <a:off x="5867400" y="2209800"/>
            <a:ext cx="1371600" cy="1679575"/>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1080</TotalTime>
  <Words>4585</Words>
  <Application>Microsoft Office PowerPoint</Application>
  <PresentationFormat>On-screen Show (4:3)</PresentationFormat>
  <Paragraphs>484</Paragraphs>
  <Slides>60</Slides>
  <Notes>5</Notes>
  <HiddenSlides>0</HiddenSlides>
  <MMClips>0</MMClips>
  <ScaleCrop>false</ScaleCrop>
  <HeadingPairs>
    <vt:vector size="4" baseType="variant">
      <vt:variant>
        <vt:lpstr>Theme</vt:lpstr>
      </vt:variant>
      <vt:variant>
        <vt:i4>1</vt:i4>
      </vt:variant>
      <vt:variant>
        <vt:lpstr>Slide Titles</vt:lpstr>
      </vt:variant>
      <vt:variant>
        <vt:i4>60</vt:i4>
      </vt:variant>
    </vt:vector>
  </HeadingPairs>
  <TitlesOfParts>
    <vt:vector size="61" baseType="lpstr">
      <vt:lpstr>Opulent</vt:lpstr>
      <vt:lpstr>Slide 1</vt:lpstr>
      <vt:lpstr>Our Mission</vt:lpstr>
      <vt:lpstr>Our vision  </vt:lpstr>
      <vt:lpstr>Our values</vt:lpstr>
      <vt:lpstr>Slide 5</vt:lpstr>
      <vt:lpstr>Slide 6</vt:lpstr>
      <vt:lpstr>Our products</vt:lpstr>
      <vt:lpstr>Our products</vt:lpstr>
      <vt:lpstr>Our upcoming products</vt:lpstr>
      <vt:lpstr>NGBS Alkaline              Anti-Oxident Healing Structured Water Ionizer</vt:lpstr>
      <vt:lpstr>SPIRULINA +</vt:lpstr>
      <vt:lpstr>SPIRULINA +</vt:lpstr>
      <vt:lpstr>SPIRULINA +</vt:lpstr>
      <vt:lpstr>I CHALLENGE BOOK</vt:lpstr>
      <vt:lpstr>I CHALLENGE E-BOOK</vt:lpstr>
      <vt:lpstr>ZCURE SPRAY</vt:lpstr>
      <vt:lpstr>ZCURE SPRAY</vt:lpstr>
      <vt:lpstr>ZCURE in action</vt:lpstr>
      <vt:lpstr>Nano Curcumin</vt:lpstr>
      <vt:lpstr>Dietician</vt:lpstr>
      <vt:lpstr>Ph tester</vt:lpstr>
      <vt:lpstr>Ph tester</vt:lpstr>
      <vt:lpstr>R.E.C. BREATHING technique (Session1) Mudras (session 2) (VIDEO)</vt:lpstr>
      <vt:lpstr>R.E.C. BREATHING technique (Session1) Mudras (session 2) (VIDEO)</vt:lpstr>
      <vt:lpstr>R.E.C. BREATHING technique (Session1) Mudras (session 2) (VIDEO)</vt:lpstr>
      <vt:lpstr>R.E.C. BREATHING technique (Session1) Mudras (session 2) (VIDEO)</vt:lpstr>
      <vt:lpstr>R.E.C. BREATHING technique (Session1) Mudras (session 2) (VIDEO)</vt:lpstr>
      <vt:lpstr>The 5 ELEMENTS (Audio)</vt:lpstr>
      <vt:lpstr>The 5 ELEMENTS (Audio)</vt:lpstr>
      <vt:lpstr>Antioxident alkaine healing structured water</vt:lpstr>
      <vt:lpstr>z.Slim capsules </vt:lpstr>
      <vt:lpstr>z.Slim capsules </vt:lpstr>
      <vt:lpstr>NITRIC OXIDE</vt:lpstr>
      <vt:lpstr>NITRIC OXIDE</vt:lpstr>
      <vt:lpstr>Metabolic</vt:lpstr>
      <vt:lpstr>Ngbs combo packs - 1</vt:lpstr>
      <vt:lpstr>commission plan For Combo 1 – 4200 usd</vt:lpstr>
      <vt:lpstr>Ngbs combo packs - 2</vt:lpstr>
      <vt:lpstr>commission plan for Combo 2 – 5200 usd</vt:lpstr>
      <vt:lpstr>World Market Prices</vt:lpstr>
      <vt:lpstr>World Market Prices</vt:lpstr>
      <vt:lpstr>World Market Prices</vt:lpstr>
      <vt:lpstr>World Market Prices</vt:lpstr>
      <vt:lpstr>Doctor’s reports</vt:lpstr>
      <vt:lpstr>Doctor’s reports</vt:lpstr>
      <vt:lpstr>Fifth Element, The Space ( Sky).</vt:lpstr>
      <vt:lpstr>second Element, The air</vt:lpstr>
      <vt:lpstr>Third Element, The fire</vt:lpstr>
      <vt:lpstr>Fourth Element, The Water.</vt:lpstr>
      <vt:lpstr>Fifth Element, The Earth</vt:lpstr>
      <vt:lpstr>Sixth Element, Dietician &amp; Genetics Consultany from NO GYM BE SLIM </vt:lpstr>
      <vt:lpstr>Slide 52</vt:lpstr>
      <vt:lpstr>NGBS WEllness</vt:lpstr>
      <vt:lpstr>NGBS WEllness</vt:lpstr>
      <vt:lpstr>NGBS WEllness</vt:lpstr>
      <vt:lpstr>NGBS WEllness</vt:lpstr>
      <vt:lpstr>NGBS EMS – POWER suite</vt:lpstr>
      <vt:lpstr>NGBS EMS – power suite</vt:lpstr>
      <vt:lpstr>NGBS</vt:lpstr>
      <vt:lpstr>NO GYM BE SLIM ,LLC Address: 501, Silver Side Road, 105 Suite Nos,  Wilmington City, Delaware, 19809 USA Contact us: info@nogymbeslim.com/  product@nogymbeslim.com  www.nogymbeslim.com</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dc:creator>
  <cp:lastModifiedBy>Admin</cp:lastModifiedBy>
  <cp:revision>103</cp:revision>
  <dcterms:created xsi:type="dcterms:W3CDTF">2016-11-07T06:18:41Z</dcterms:created>
  <dcterms:modified xsi:type="dcterms:W3CDTF">2017-12-04T06:47:01Z</dcterms:modified>
</cp:coreProperties>
</file>